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</p:sldMasterIdLst>
  <p:sldIdLst>
    <p:sldId id="256" r:id="rId3"/>
    <p:sldId id="278" r:id="rId4"/>
    <p:sldId id="262" r:id="rId5"/>
    <p:sldId id="281" r:id="rId6"/>
    <p:sldId id="264" r:id="rId7"/>
    <p:sldId id="268" r:id="rId8"/>
    <p:sldId id="282" r:id="rId9"/>
    <p:sldId id="280" r:id="rId10"/>
    <p:sldId id="25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70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95405" autoAdjust="0"/>
  </p:normalViewPr>
  <p:slideViewPr>
    <p:cSldViewPr snapToGrid="0">
      <p:cViewPr varScale="1">
        <p:scale>
          <a:sx n="68" d="100"/>
          <a:sy n="68" d="100"/>
        </p:scale>
        <p:origin x="1675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532871" y="3116263"/>
            <a:ext cx="6248930" cy="541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aseline="0">
                <a:solidFill>
                  <a:srgbClr val="5C707C"/>
                </a:solidFill>
                <a:latin typeface="Encode Sans" panose="02000000000000000000" pitchFamily="2" charset="0"/>
              </a:defRPr>
            </a:lvl1pPr>
          </a:lstStyle>
          <a:p>
            <a:pPr lvl="0"/>
            <a:r>
              <a:rPr lang="en-US" dirty="0"/>
              <a:t>SAMPLE PRESENTATION TITLE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8" y="755394"/>
            <a:ext cx="4331217" cy="1283211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3944938"/>
            <a:ext cx="6248400" cy="48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 dirty="0"/>
              <a:t>Sample Subtitle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717" y="6263257"/>
            <a:ext cx="2378857" cy="34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718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7851" y="3057526"/>
            <a:ext cx="6017682" cy="591608"/>
          </a:xfrm>
          <a:prstGeom prst="rect">
            <a:avLst/>
          </a:prstGeom>
        </p:spPr>
        <p:txBody>
          <a:bodyPr/>
          <a:lstStyle>
            <a:lvl1pPr>
              <a:defRPr sz="3600" baseline="0">
                <a:solidFill>
                  <a:srgbClr val="5C707C"/>
                </a:solidFill>
                <a:latin typeface="Encode Sans Condensed" panose="02000000000000000000" pitchFamily="2" charset="0"/>
              </a:defRPr>
            </a:lvl1pPr>
          </a:lstStyle>
          <a:p>
            <a:r>
              <a:rPr lang="en-US" dirty="0"/>
              <a:t>SAMPLE DIVIDER SLIDE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77850" y="3937000"/>
            <a:ext cx="5848350" cy="592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 dirty="0"/>
              <a:t>Sample Subtitle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036" y="288369"/>
            <a:ext cx="2319366" cy="231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285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17" y="805393"/>
            <a:ext cx="5645150" cy="59160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5C707C"/>
                </a:solidFill>
                <a:latin typeface="Encode Sans Condensed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7188" y="1701800"/>
            <a:ext cx="5645150" cy="41322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C707C"/>
                </a:solidFill>
                <a:latin typeface="Raleway" panose="020B0503030101060003" pitchFamily="34" charset="0"/>
              </a:defRPr>
            </a:lvl1pPr>
            <a:lvl2pPr>
              <a:defRPr>
                <a:solidFill>
                  <a:srgbClr val="5C707C"/>
                </a:solidFill>
                <a:latin typeface="Raleway" panose="020B0503030101060003" pitchFamily="34" charset="0"/>
              </a:defRPr>
            </a:lvl2pPr>
            <a:lvl3pPr>
              <a:defRPr>
                <a:solidFill>
                  <a:srgbClr val="5C707C"/>
                </a:solidFill>
                <a:latin typeface="Raleway" panose="020B0503030101060003" pitchFamily="34" charset="0"/>
              </a:defRPr>
            </a:lvl3pPr>
            <a:lvl4pPr>
              <a:defRPr>
                <a:solidFill>
                  <a:srgbClr val="5C707C"/>
                </a:solidFill>
                <a:latin typeface="Raleway" panose="020B0503030101060003" pitchFamily="34" charset="0"/>
              </a:defRPr>
            </a:lvl4pPr>
            <a:lvl5pPr>
              <a:defRPr>
                <a:solidFill>
                  <a:srgbClr val="5C707C"/>
                </a:solidFill>
                <a:latin typeface="Raleway" panose="020B05030301010600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6375400" y="6477000"/>
            <a:ext cx="1718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5C707C"/>
                </a:solidFill>
                <a:latin typeface="Encode Sans Condensed" panose="02000000000000000000" pitchFamily="2" charset="0"/>
              </a:rPr>
              <a:t>Be better connected.</a:t>
            </a:r>
          </a:p>
        </p:txBody>
      </p:sp>
    </p:spTree>
    <p:extLst>
      <p:ext uri="{BB962C8B-B14F-4D97-AF65-F5344CB8AC3E}">
        <p14:creationId xmlns:p14="http://schemas.microsoft.com/office/powerpoint/2010/main" val="59578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17" y="805393"/>
            <a:ext cx="5645150" cy="591608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rgbClr val="5C707C"/>
                </a:solidFill>
                <a:latin typeface="Encode Sans Condensed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7187" y="1701800"/>
            <a:ext cx="8168746" cy="45889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5C707C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>
                <a:solidFill>
                  <a:srgbClr val="5C707C"/>
                </a:solidFill>
                <a:latin typeface="Raleway" panose="020B0503030101060003" pitchFamily="34" charset="0"/>
              </a:defRPr>
            </a:lvl2pPr>
            <a:lvl3pPr>
              <a:defRPr>
                <a:solidFill>
                  <a:srgbClr val="5C707C"/>
                </a:solidFill>
                <a:latin typeface="Raleway" panose="020B0503030101060003" pitchFamily="34" charset="0"/>
              </a:defRPr>
            </a:lvl3pPr>
            <a:lvl4pPr>
              <a:defRPr>
                <a:solidFill>
                  <a:srgbClr val="5C707C"/>
                </a:solidFill>
                <a:latin typeface="Raleway" panose="020B0503030101060003" pitchFamily="34" charset="0"/>
              </a:defRPr>
            </a:lvl4pPr>
            <a:lvl5pPr>
              <a:defRPr>
                <a:solidFill>
                  <a:srgbClr val="5C707C"/>
                </a:solidFill>
                <a:latin typeface="Raleway" panose="020B0503030101060003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6375400" y="6477000"/>
            <a:ext cx="17187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rgbClr val="5C707C"/>
                </a:solidFill>
                <a:latin typeface="Encode Sans Condensed" panose="02000000000000000000" pitchFamily="2" charset="0"/>
              </a:rPr>
              <a:t>Be better connected.</a:t>
            </a:r>
          </a:p>
        </p:txBody>
      </p:sp>
    </p:spTree>
    <p:extLst>
      <p:ext uri="{BB962C8B-B14F-4D97-AF65-F5344CB8AC3E}">
        <p14:creationId xmlns:p14="http://schemas.microsoft.com/office/powerpoint/2010/main" val="4028438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596" y="1034793"/>
            <a:ext cx="3190075" cy="9451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080" y="6237858"/>
            <a:ext cx="2700591" cy="395776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5698340" y="2244198"/>
            <a:ext cx="2657076" cy="41433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5C707C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 dirty="0"/>
              <a:t>www.more.net</a:t>
            </a:r>
          </a:p>
        </p:txBody>
      </p:sp>
    </p:spTree>
    <p:extLst>
      <p:ext uri="{BB962C8B-B14F-4D97-AF65-F5344CB8AC3E}">
        <p14:creationId xmlns:p14="http://schemas.microsoft.com/office/powerpoint/2010/main" val="4177530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" y="0"/>
            <a:ext cx="9142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492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2" r:id="rId3"/>
    <p:sldLayoutId id="214748366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" y="0"/>
            <a:ext cx="91425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53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chip@more.net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32871" y="3116263"/>
            <a:ext cx="6484786" cy="936448"/>
          </a:xfrm>
        </p:spPr>
        <p:txBody>
          <a:bodyPr/>
          <a:lstStyle/>
          <a:p>
            <a:r>
              <a:rPr lang="en-US" b="1" dirty="0"/>
              <a:t>NSF PUI Progress - Planning Grant for 21-528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33400" y="4252408"/>
            <a:ext cx="6248400" cy="1087235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Award #2201505: Computational Infusion for Missouri Undergraduate Science and Education (CIMUSE) Planning Grant</a:t>
            </a:r>
          </a:p>
        </p:txBody>
      </p:sp>
    </p:spTree>
    <p:extLst>
      <p:ext uri="{BB962C8B-B14F-4D97-AF65-F5344CB8AC3E}">
        <p14:creationId xmlns:p14="http://schemas.microsoft.com/office/powerpoint/2010/main" val="2540904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B0FCB-D4D6-424A-A03C-C5C0EFADE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187" y="413657"/>
            <a:ext cx="8511042" cy="591608"/>
          </a:xfrm>
        </p:spPr>
        <p:txBody>
          <a:bodyPr/>
          <a:lstStyle/>
          <a:p>
            <a:r>
              <a:rPr lang="en-US" sz="2800" b="1" dirty="0"/>
              <a:t>Why focus on Primarily Undergraduate Institutions?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1B7086-B4BC-4F54-AF29-AAD4E82AE8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6388" y="1057728"/>
            <a:ext cx="8315098" cy="5568850"/>
          </a:xfrm>
        </p:spPr>
        <p:txBody>
          <a:bodyPr/>
          <a:lstStyle/>
          <a:p>
            <a:r>
              <a:rPr lang="en-US" sz="2400" dirty="0"/>
              <a:t>Many of the Primarily Undergraduate Institutions (PUIs) in Missouri are substantially under-resourced and located in less-populated, connectivity-challenged areas. </a:t>
            </a:r>
          </a:p>
          <a:p>
            <a:r>
              <a:rPr lang="en-US" sz="2400" dirty="0"/>
              <a:t>Missouri PUIs vary widely in their experience with advanced networking and High-Performance Computing (HPC) usage. </a:t>
            </a:r>
          </a:p>
          <a:p>
            <a:r>
              <a:rPr lang="en-US" sz="2400" dirty="0"/>
              <a:t>There is wide variability in the adoption of new research and teaching resources including student access to meaningful STEM experiences enabled by a robust Cyberinfrastructure (CI). </a:t>
            </a:r>
          </a:p>
          <a:p>
            <a:r>
              <a:rPr lang="en-US" sz="2400" b="1" i="1" dirty="0"/>
              <a:t>While PUIs educate about 40% of STEM graduates, in 2020 less than 5% of NSF awards in Missouri went to PUIs</a:t>
            </a:r>
            <a:r>
              <a:rPr lang="en-US" sz="2400" dirty="0"/>
              <a:t>.</a:t>
            </a:r>
          </a:p>
          <a:p>
            <a:r>
              <a:rPr lang="en-US" sz="2400" b="1" i="1" dirty="0"/>
              <a:t>Produce STEM graduates with hands-on HPC experience</a:t>
            </a:r>
          </a:p>
        </p:txBody>
      </p:sp>
    </p:spTree>
    <p:extLst>
      <p:ext uri="{BB962C8B-B14F-4D97-AF65-F5344CB8AC3E}">
        <p14:creationId xmlns:p14="http://schemas.microsoft.com/office/powerpoint/2010/main" val="3755413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7187" y="251720"/>
            <a:ext cx="7367316" cy="591608"/>
          </a:xfrm>
        </p:spPr>
        <p:txBody>
          <a:bodyPr/>
          <a:lstStyle/>
          <a:p>
            <a:r>
              <a:rPr lang="en-US" sz="3200" b="1" dirty="0">
                <a:solidFill>
                  <a:srgbClr val="FF0000"/>
                </a:solidFill>
              </a:rPr>
              <a:t>Planning </a:t>
            </a:r>
            <a:r>
              <a:rPr lang="en-US" sz="3200" b="1" dirty="0"/>
              <a:t>Project Goals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57187" y="1039070"/>
            <a:ext cx="7796911" cy="5818930"/>
          </a:xfrm>
        </p:spPr>
        <p:txBody>
          <a:bodyPr/>
          <a:lstStyle/>
          <a:p>
            <a:pPr lvl="0"/>
            <a:r>
              <a:rPr lang="en-US" sz="2000" dirty="0"/>
              <a:t>Create a series of National Science Foundation Campus Cyberinfrastructure (CC*) proposals </a:t>
            </a:r>
          </a:p>
          <a:p>
            <a:pPr lvl="0"/>
            <a:r>
              <a:rPr lang="en-US" sz="2000" dirty="0"/>
              <a:t>Provide robust access to a uniform set of shared resources: </a:t>
            </a:r>
          </a:p>
          <a:p>
            <a:pPr lvl="1"/>
            <a:r>
              <a:rPr lang="en-US" sz="2000" dirty="0"/>
              <a:t>proven cyberinfrastructure designs, </a:t>
            </a:r>
          </a:p>
          <a:p>
            <a:pPr lvl="1"/>
            <a:r>
              <a:rPr lang="en-US" sz="2000" dirty="0"/>
              <a:t>opportunities for research computing design, and </a:t>
            </a:r>
          </a:p>
          <a:p>
            <a:pPr lvl="1"/>
            <a:r>
              <a:rPr lang="en-US" sz="2000" dirty="0"/>
              <a:t>operational support requirements. </a:t>
            </a:r>
          </a:p>
          <a:p>
            <a:pPr lvl="0"/>
            <a:r>
              <a:rPr lang="en-US" sz="2000" dirty="0"/>
              <a:t>Bring interested institutions together for demonstrations and discussion of existing resources, typical CI roles and responsibilities, and potential operational issues. </a:t>
            </a:r>
          </a:p>
          <a:p>
            <a:pPr lvl="0"/>
            <a:r>
              <a:rPr lang="en-US" sz="2000" dirty="0"/>
              <a:t>The first wave of researchers, science educators, and campus information technology staff will articulate long-term computing and networking needs, document science drivers and required computational resources, and coordinate state research network and campus CI plans for the first wave of CC* proposals.</a:t>
            </a:r>
          </a:p>
        </p:txBody>
      </p:sp>
    </p:spTree>
    <p:extLst>
      <p:ext uri="{BB962C8B-B14F-4D97-AF65-F5344CB8AC3E}">
        <p14:creationId xmlns:p14="http://schemas.microsoft.com/office/powerpoint/2010/main" val="862024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B3E5D-385B-25B8-93D1-545805408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PUIs in Missouri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E7F171-C067-781C-ECA5-5063FBC8B6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9DF6CAFF-61F5-6E43-2A21-7BC99E6B7E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078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7186" y="251720"/>
            <a:ext cx="7058681" cy="591608"/>
          </a:xfrm>
        </p:spPr>
        <p:txBody>
          <a:bodyPr/>
          <a:lstStyle/>
          <a:p>
            <a:r>
              <a:rPr lang="en-US" b="1" dirty="0" err="1"/>
              <a:t>MOREnet’s</a:t>
            </a:r>
            <a:r>
              <a:rPr lang="en-US" b="1" dirty="0"/>
              <a:t> Role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57187" y="1039070"/>
            <a:ext cx="7796911" cy="5368987"/>
          </a:xfrm>
        </p:spPr>
        <p:txBody>
          <a:bodyPr/>
          <a:lstStyle/>
          <a:p>
            <a:pPr lvl="0"/>
            <a:r>
              <a:rPr lang="en-US" sz="2400" dirty="0"/>
              <a:t>Primary Investigator (PI) for the planning grant and fiscally responsible</a:t>
            </a:r>
          </a:p>
          <a:p>
            <a:pPr lvl="0"/>
            <a:r>
              <a:rPr lang="en-US" sz="2400" dirty="0"/>
              <a:t>Contact and data collection for PUI STEM academic leaders, STEM faculty, and CIOs</a:t>
            </a:r>
          </a:p>
          <a:p>
            <a:pPr lvl="0"/>
            <a:r>
              <a:rPr lang="en-US" sz="2400" dirty="0"/>
              <a:t>Organize the two day workshop including speakers, registration, meals, lodging</a:t>
            </a:r>
          </a:p>
          <a:p>
            <a:pPr lvl="0"/>
            <a:r>
              <a:rPr lang="en-US" sz="2400" dirty="0"/>
              <a:t>Organize “First Wave” proposal teams to articulate science drivers, broader impacts, letter of commitment</a:t>
            </a:r>
          </a:p>
          <a:p>
            <a:pPr lvl="0"/>
            <a:r>
              <a:rPr lang="en-US" sz="2400" dirty="0"/>
              <a:t>Develop State-wide Cyber-Infrastructure (CI) plans</a:t>
            </a:r>
          </a:p>
          <a:p>
            <a:pPr lvl="0"/>
            <a:r>
              <a:rPr lang="en-US" sz="2400" dirty="0"/>
              <a:t>Co-author campus CI plans with “First Wave” IT leaders</a:t>
            </a:r>
          </a:p>
          <a:p>
            <a:pPr lvl="0"/>
            <a:r>
              <a:rPr lang="en-US" sz="2400" dirty="0"/>
              <a:t>Hire grant writer and develop NSF CC* proposal(s)</a:t>
            </a:r>
          </a:p>
          <a:p>
            <a:pPr lvl="0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50054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7186" y="251720"/>
            <a:ext cx="7528465" cy="591608"/>
          </a:xfrm>
        </p:spPr>
        <p:txBody>
          <a:bodyPr/>
          <a:lstStyle/>
          <a:p>
            <a:r>
              <a:rPr lang="en-US" b="1" dirty="0"/>
              <a:t>Project Outline (Key Deliverables)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57187" y="843327"/>
            <a:ext cx="7796911" cy="5477643"/>
          </a:xfrm>
        </p:spPr>
        <p:txBody>
          <a:bodyPr/>
          <a:lstStyle/>
          <a:p>
            <a:r>
              <a:rPr lang="en-US" b="1" i="1" dirty="0"/>
              <a:t>Outreach (Q2/Q3 CY22):</a:t>
            </a:r>
            <a:endParaRPr lang="en-US" dirty="0"/>
          </a:p>
          <a:p>
            <a:pPr lvl="1"/>
            <a:r>
              <a:rPr lang="en-US" dirty="0"/>
              <a:t>Contact CIOs. Email with Project Abstract, Fiber RFP and request for information.</a:t>
            </a:r>
          </a:p>
          <a:p>
            <a:pPr lvl="1"/>
            <a:r>
              <a:rPr lang="en-US" dirty="0"/>
              <a:t>Contact Academic officer. Email with Project abstract, 2 invitations to CIMUSE workshop.</a:t>
            </a:r>
          </a:p>
          <a:p>
            <a:r>
              <a:rPr lang="en-US" b="1" i="1" dirty="0"/>
              <a:t>Dark Fiber RFP (Q2, Q3 CY22):</a:t>
            </a:r>
            <a:endParaRPr lang="en-US" dirty="0"/>
          </a:p>
          <a:p>
            <a:pPr lvl="1"/>
            <a:r>
              <a:rPr lang="en-US" dirty="0"/>
              <a:t>Explore the availability of dark fiber for long-term research network.</a:t>
            </a:r>
          </a:p>
          <a:p>
            <a:pPr lvl="1"/>
            <a:r>
              <a:rPr lang="en-US" dirty="0"/>
              <a:t>Explore funding opportunities for dark fiber.</a:t>
            </a:r>
          </a:p>
          <a:p>
            <a:pPr marL="0" indent="0">
              <a:buNone/>
            </a:pP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2275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7186" y="251720"/>
            <a:ext cx="7528465" cy="591608"/>
          </a:xfrm>
        </p:spPr>
        <p:txBody>
          <a:bodyPr/>
          <a:lstStyle/>
          <a:p>
            <a:r>
              <a:rPr lang="en-US" b="1" dirty="0"/>
              <a:t>Project Outline (Key Deliverables)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57187" y="843327"/>
            <a:ext cx="7796911" cy="5477643"/>
          </a:xfrm>
        </p:spPr>
        <p:txBody>
          <a:bodyPr/>
          <a:lstStyle/>
          <a:p>
            <a:r>
              <a:rPr lang="en-US" b="1" i="1" dirty="0"/>
              <a:t>CIMUSE Workshop (Q3 CY22):</a:t>
            </a:r>
            <a:endParaRPr lang="en-US" dirty="0"/>
          </a:p>
          <a:p>
            <a:pPr lvl="1"/>
            <a:r>
              <a:rPr lang="en-US" dirty="0"/>
              <a:t>August 1st and 2</a:t>
            </a:r>
            <a:r>
              <a:rPr lang="en-US" baseline="30000" dirty="0"/>
              <a:t>nd</a:t>
            </a:r>
            <a:r>
              <a:rPr lang="en-US" dirty="0"/>
              <a:t>. Demonstrations and discussion of HPC and research networks.</a:t>
            </a:r>
          </a:p>
          <a:p>
            <a:pPr lvl="1"/>
            <a:r>
              <a:rPr lang="en-US" dirty="0"/>
              <a:t>Presentations by HPC practitioners:</a:t>
            </a:r>
          </a:p>
          <a:p>
            <a:pPr lvl="2"/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Kurt Brorsen: Integrating Undergraduates into Computational Chemistry Research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2"/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Filiz Bunyak </a:t>
            </a:r>
            <a:r>
              <a:rPr lang="en-US" sz="18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Ersoy</a:t>
            </a:r>
            <a:r>
              <a:rPr lang="en-US" sz="1800" b="1" dirty="0">
                <a:solidFill>
                  <a:srgbClr val="000000"/>
                </a:solidFill>
                <a:latin typeface="Calibri" panose="020F0502020204030204" pitchFamily="34" charset="0"/>
              </a:rPr>
              <a:t>: Next Generation Image Data Analytics through AI/ML: Driving the Scientific Discovery in Life Sciences</a:t>
            </a:r>
          </a:p>
          <a:p>
            <a:pPr lvl="2"/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Maria Mills: Insights into single molecule measurements of enzyme dynamics from molecular dynamics simulations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2"/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Steven Neshyba: Perspectives on climate-themed, computation-intensive pedagogy for undergraduates</a:t>
            </a:r>
          </a:p>
          <a:p>
            <a:pPr lvl="2"/>
            <a:r>
              <a:rPr lang="en-US" sz="1800" b="1" dirty="0">
                <a:latin typeface="Calibri" panose="020F0502020204030204" pitchFamily="34" charset="0"/>
                <a:ea typeface="Times New Roman" panose="02020603050405020304" pitchFamily="18" charset="0"/>
              </a:rPr>
              <a:t>Predrag Lazic: Care and Feeding of an HPC</a:t>
            </a:r>
            <a:endParaRPr lang="en-US" dirty="0"/>
          </a:p>
          <a:p>
            <a:pPr lvl="1"/>
            <a:r>
              <a:rPr lang="en-US" dirty="0"/>
              <a:t>Review NSF CC* grant requirements. Recruit first wave projects and participants.</a:t>
            </a:r>
          </a:p>
          <a:p>
            <a:pPr lvl="1"/>
            <a:r>
              <a:rPr lang="en-US" dirty="0"/>
              <a:t>Two breakout groups to find common interests</a:t>
            </a:r>
          </a:p>
          <a:p>
            <a:pPr marL="0" indent="0">
              <a:buNone/>
            </a:pP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5374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7186" y="251720"/>
            <a:ext cx="7528465" cy="591608"/>
          </a:xfrm>
        </p:spPr>
        <p:txBody>
          <a:bodyPr/>
          <a:lstStyle/>
          <a:p>
            <a:r>
              <a:rPr lang="en-US" b="1" dirty="0"/>
              <a:t>Project Outline (Key Deliverables)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57187" y="1039070"/>
            <a:ext cx="7796911" cy="4930980"/>
          </a:xfrm>
        </p:spPr>
        <p:txBody>
          <a:bodyPr/>
          <a:lstStyle/>
          <a:p>
            <a:r>
              <a:rPr lang="en-US" b="1" i="1" dirty="0"/>
              <a:t>Develop First Wave NSF CC* Proposals (Q4 CY22/Q1 CY23):</a:t>
            </a:r>
            <a:endParaRPr lang="en-US" dirty="0"/>
          </a:p>
          <a:p>
            <a:pPr lvl="1"/>
            <a:r>
              <a:rPr lang="en-US" dirty="0"/>
              <a:t>Build proposal frameworks and assign sections.</a:t>
            </a:r>
          </a:p>
          <a:p>
            <a:pPr lvl="1"/>
            <a:r>
              <a:rPr lang="en-US" dirty="0"/>
              <a:t>Gather Science Drivers: Intellectual Merit, Broader Impacts of STEM research and instruction.</a:t>
            </a:r>
          </a:p>
          <a:p>
            <a:pPr lvl="1"/>
            <a:r>
              <a:rPr lang="en-US" dirty="0"/>
              <a:t>Cyber Infrastructure plans for shared network and each campus.</a:t>
            </a:r>
          </a:p>
          <a:p>
            <a:r>
              <a:rPr lang="en-US" b="1" i="1" dirty="0"/>
              <a:t>Assemble and submit First Wave CC* Proposal(s) Q1 CY23:</a:t>
            </a:r>
            <a:endParaRPr lang="en-US" dirty="0"/>
          </a:p>
          <a:p>
            <a:pPr lvl="1"/>
            <a:r>
              <a:rPr lang="en-US" dirty="0"/>
              <a:t>Grant writer will assemble proposal(s) and edit for continuity and grant compliance.</a:t>
            </a:r>
          </a:p>
          <a:p>
            <a:pPr lvl="1"/>
            <a:r>
              <a:rPr lang="en-US" dirty="0"/>
              <a:t>Review by project teams. Final edits.</a:t>
            </a:r>
          </a:p>
          <a:p>
            <a:pPr lvl="1"/>
            <a:r>
              <a:rPr lang="en-US" dirty="0"/>
              <a:t>Area 5 Regional Computing proposal in response to the NSF 23-525 CC* solicitation.</a:t>
            </a:r>
          </a:p>
        </p:txBody>
      </p:sp>
    </p:spTree>
    <p:extLst>
      <p:ext uri="{BB962C8B-B14F-4D97-AF65-F5344CB8AC3E}">
        <p14:creationId xmlns:p14="http://schemas.microsoft.com/office/powerpoint/2010/main" val="21430466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D596AF-BB6E-450F-988A-99F0D5856FFA}"/>
              </a:ext>
            </a:extLst>
          </p:cNvPr>
          <p:cNvSpPr txBox="1"/>
          <p:nvPr/>
        </p:nvSpPr>
        <p:spPr>
          <a:xfrm>
            <a:off x="847635" y="3225075"/>
            <a:ext cx="7559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Chip Byers, Principal Investigator</a:t>
            </a:r>
          </a:p>
          <a:p>
            <a:r>
              <a:rPr lang="en-US" dirty="0">
                <a:hlinkClick r:id="rId2"/>
              </a:rPr>
              <a:t>chip@more.net</a:t>
            </a:r>
            <a:endParaRPr lang="en-US" dirty="0"/>
          </a:p>
          <a:p>
            <a:r>
              <a:rPr lang="en-US" dirty="0"/>
              <a:t>573.999.3641</a:t>
            </a:r>
          </a:p>
        </p:txBody>
      </p:sp>
    </p:spTree>
    <p:extLst>
      <p:ext uri="{BB962C8B-B14F-4D97-AF65-F5344CB8AC3E}">
        <p14:creationId xmlns:p14="http://schemas.microsoft.com/office/powerpoint/2010/main" val="2981814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ight Template" id="{76187828-1F5E-46E0-B74D-03BBD559E214}" vid="{14669F34-B6A9-4E10-BE1F-286959F14CC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ight Template" id="{76187828-1F5E-46E0-B74D-03BBD559E214}" vid="{75D81CC5-01AC-4E1E-BB3D-BA003E03029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Light Template</Template>
  <TotalTime>8156</TotalTime>
  <Words>644</Words>
  <Application>Microsoft Office PowerPoint</Application>
  <PresentationFormat>On-screen Show (4:3)</PresentationFormat>
  <Paragraphs>57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Encode Sans</vt:lpstr>
      <vt:lpstr>Encode Sans Condensed</vt:lpstr>
      <vt:lpstr>Raleway</vt:lpstr>
      <vt:lpstr>Office Theme</vt:lpstr>
      <vt:lpstr>Custom Design</vt:lpstr>
      <vt:lpstr>PowerPoint Presentation</vt:lpstr>
      <vt:lpstr>Why focus on Primarily Undergraduate Institutions?</vt:lpstr>
      <vt:lpstr>Planning Project Goals</vt:lpstr>
      <vt:lpstr>PUIs in Missouri</vt:lpstr>
      <vt:lpstr>MOREnet’s Role</vt:lpstr>
      <vt:lpstr>Project Outline (Key Deliverables)</vt:lpstr>
      <vt:lpstr>Project Outline (Key Deliverables)</vt:lpstr>
      <vt:lpstr>Project Outline (Key Deliverables)</vt:lpstr>
      <vt:lpstr>PowerPoint Presentation</vt:lpstr>
    </vt:vector>
  </TitlesOfParts>
  <Company>University of Missouri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Byers, Chip &lt;chip@more.net&gt;</dc:creator>
  <cp:lastModifiedBy>Byers, Chip &lt;chip@more.net&gt;</cp:lastModifiedBy>
  <cp:revision>56</cp:revision>
  <dcterms:created xsi:type="dcterms:W3CDTF">2021-03-09T08:32:18Z</dcterms:created>
  <dcterms:modified xsi:type="dcterms:W3CDTF">2023-04-19T06:35:00Z</dcterms:modified>
</cp:coreProperties>
</file>