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86" r:id="rId2"/>
    <p:sldId id="299" r:id="rId3"/>
    <p:sldId id="287" r:id="rId4"/>
    <p:sldId id="289" r:id="rId5"/>
    <p:sldId id="291" r:id="rId6"/>
    <p:sldId id="298" r:id="rId7"/>
    <p:sldId id="293" r:id="rId8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CCFF"/>
    <a:srgbClr val="0099FF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2"/>
    <p:restoredTop sz="96327" autoAdjust="0"/>
  </p:normalViewPr>
  <p:slideViewPr>
    <p:cSldViewPr>
      <p:cViewPr varScale="1">
        <p:scale>
          <a:sx n="144" d="100"/>
          <a:sy n="144" d="100"/>
        </p:scale>
        <p:origin x="192" y="52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27479-8ADD-4A42-AB44-65BAFCE4AF02}" type="datetimeFigureOut">
              <a:rPr lang="en-US" smtClean="0"/>
              <a:t>4/14/23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A12FA-BA22-4CBD-A700-9384114B822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33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Does your IT organization have a IR program for how to handle an incident? </a:t>
            </a:r>
          </a:p>
          <a:p>
            <a:pPr lvl="1"/>
            <a:r>
              <a:rPr lang="en-US" dirty="0"/>
              <a:t>Who would you involve internally for the initial investigation?</a:t>
            </a:r>
          </a:p>
          <a:p>
            <a:pPr lvl="1"/>
            <a:r>
              <a:rPr lang="en-US" dirty="0"/>
              <a:t>Do you have an incident response partner? Would you contact them immediately? Do you engage them through counsel?</a:t>
            </a:r>
          </a:p>
          <a:p>
            <a:pPr lvl="1"/>
            <a:r>
              <a:rPr lang="en-US" dirty="0"/>
              <a:t>How do you communicate to senior management? Do you notify the board?</a:t>
            </a:r>
          </a:p>
          <a:p>
            <a:pPr lvl="1"/>
            <a:r>
              <a:rPr lang="en-US" dirty="0"/>
              <a:t>Next steps? FBI?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is the process? Is it network dependent?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Who is making the decisions?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Legal guidance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baseline="30000" dirty="0">
                <a:solidFill>
                  <a:srgbClr val="FF0000"/>
                </a:solidFill>
              </a:rPr>
              <a:t>rd</a:t>
            </a:r>
            <a:r>
              <a:rPr lang="en-US" dirty="0">
                <a:solidFill>
                  <a:srgbClr val="FF0000"/>
                </a:solidFill>
              </a:rPr>
              <a:t> party involvement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steps do we take?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Remote clean up of all effected systems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System re-imaging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Open source research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Payment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812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Does your IT organization have a IR program for how to handle an incident? </a:t>
            </a:r>
          </a:p>
          <a:p>
            <a:pPr lvl="1"/>
            <a:r>
              <a:rPr lang="en-US" dirty="0"/>
              <a:t>Who would you involve internally for the initial investigation?</a:t>
            </a:r>
          </a:p>
          <a:p>
            <a:pPr lvl="1"/>
            <a:r>
              <a:rPr lang="en-US" dirty="0"/>
              <a:t>Do you have an incident response partner? Would you contact them immediately? Do you engage them through counsel?</a:t>
            </a:r>
          </a:p>
          <a:p>
            <a:pPr lvl="1"/>
            <a:r>
              <a:rPr lang="en-US" dirty="0"/>
              <a:t>How do you communicate to senior management? Do you notify the board?</a:t>
            </a:r>
          </a:p>
          <a:p>
            <a:pPr lvl="1"/>
            <a:r>
              <a:rPr lang="en-US" dirty="0"/>
              <a:t>Next steps? FBI?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is the process? Is it network dependent?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Who is making the decisions?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Legal guidance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baseline="30000" dirty="0">
                <a:solidFill>
                  <a:srgbClr val="FF0000"/>
                </a:solidFill>
              </a:rPr>
              <a:t>rd</a:t>
            </a:r>
            <a:r>
              <a:rPr lang="en-US" dirty="0">
                <a:solidFill>
                  <a:srgbClr val="FF0000"/>
                </a:solidFill>
              </a:rPr>
              <a:t> party involvement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steps do we take?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Remote clean up of all effected systems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System re-imaging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Open source research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Payment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275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Questions:</a:t>
            </a:r>
          </a:p>
          <a:p>
            <a:pPr lvl="1"/>
            <a:r>
              <a:rPr lang="en-US" sz="2200" dirty="0"/>
              <a:t>Systems are not available, do you have recovery plans?</a:t>
            </a:r>
          </a:p>
          <a:p>
            <a:pPr lvl="1"/>
            <a:r>
              <a:rPr lang="en-US" sz="2200" dirty="0"/>
              <a:t>Can you pay BitCoin? Do you know how to procure?</a:t>
            </a:r>
          </a:p>
          <a:p>
            <a:pPr lvl="1"/>
            <a:r>
              <a:rPr lang="en-US" sz="2200" dirty="0"/>
              <a:t>How are you coordinating the investigation?</a:t>
            </a:r>
          </a:p>
          <a:p>
            <a:pPr lvl="1"/>
            <a:r>
              <a:rPr lang="en-US" sz="2200" dirty="0"/>
              <a:t>When do you contact your cyber insurance partner? Is ransomware or human error covered?</a:t>
            </a:r>
          </a:p>
          <a:p>
            <a:pPr lvl="1"/>
            <a:r>
              <a:rPr lang="en-US" sz="2200" dirty="0"/>
              <a:t>Does the FBI or your IR partner suggest paying the ransom?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769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Questions:</a:t>
            </a:r>
          </a:p>
          <a:p>
            <a:pPr lvl="1"/>
            <a:r>
              <a:rPr lang="en-US" sz="2200" dirty="0"/>
              <a:t>Systems are not available, do you have recovery plans?</a:t>
            </a:r>
          </a:p>
          <a:p>
            <a:pPr lvl="1"/>
            <a:r>
              <a:rPr lang="en-US" sz="2200" dirty="0"/>
              <a:t>Can you pay BitCoin? Do you know how to procure?</a:t>
            </a:r>
          </a:p>
          <a:p>
            <a:pPr lvl="1"/>
            <a:r>
              <a:rPr lang="en-US" sz="2200" dirty="0"/>
              <a:t>How are you coordinating the investigation?</a:t>
            </a:r>
          </a:p>
          <a:p>
            <a:pPr lvl="1"/>
            <a:r>
              <a:rPr lang="en-US" sz="2200" dirty="0"/>
              <a:t>When do you contact your cyber insurance partner? Is ransomware or human error covered?</a:t>
            </a:r>
          </a:p>
          <a:p>
            <a:pPr lvl="1"/>
            <a:r>
              <a:rPr lang="en-US" sz="2200" dirty="0"/>
              <a:t>Does the FBI or your IR partner suggest paying the ransom?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85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Questions:</a:t>
            </a:r>
          </a:p>
          <a:p>
            <a:pPr lvl="1"/>
            <a:r>
              <a:rPr lang="en-US" sz="2200" dirty="0"/>
              <a:t>Systems are not available, do you have recovery plans?</a:t>
            </a:r>
          </a:p>
          <a:p>
            <a:pPr lvl="1"/>
            <a:r>
              <a:rPr lang="en-US" sz="2200" dirty="0"/>
              <a:t>Can you pay BitCoin? Do you know how to procure?</a:t>
            </a:r>
          </a:p>
          <a:p>
            <a:pPr lvl="1"/>
            <a:r>
              <a:rPr lang="en-US" sz="2200" dirty="0"/>
              <a:t>How are you coordinating the investigation?</a:t>
            </a:r>
          </a:p>
          <a:p>
            <a:pPr lvl="1"/>
            <a:r>
              <a:rPr lang="en-US" sz="2200" dirty="0"/>
              <a:t>When do you contact your cyber insurance partner? Is ransomware or human error covered?</a:t>
            </a:r>
          </a:p>
          <a:p>
            <a:pPr lvl="1"/>
            <a:r>
              <a:rPr lang="en-US" sz="2200" dirty="0"/>
              <a:t>Does the FBI or your IR partner suggest paying the ransom?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199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Questions:</a:t>
            </a:r>
          </a:p>
          <a:p>
            <a:pPr lvl="1"/>
            <a:r>
              <a:rPr lang="en-US" sz="2200" dirty="0"/>
              <a:t>Systems are not available, do you have recovery plans?</a:t>
            </a:r>
          </a:p>
          <a:p>
            <a:pPr lvl="1"/>
            <a:r>
              <a:rPr lang="en-US" sz="2200" dirty="0"/>
              <a:t>Can you pay BitCoin? Do you know how to procure?</a:t>
            </a:r>
          </a:p>
          <a:p>
            <a:pPr lvl="1"/>
            <a:r>
              <a:rPr lang="en-US" sz="2200" dirty="0"/>
              <a:t>How are you coordinating the investigation?</a:t>
            </a:r>
          </a:p>
          <a:p>
            <a:pPr lvl="1"/>
            <a:r>
              <a:rPr lang="en-US" sz="2200" dirty="0"/>
              <a:t>When do you contact your cyber insurance partner? Is ransomware or human error covered?</a:t>
            </a:r>
          </a:p>
          <a:p>
            <a:pPr lvl="1"/>
            <a:r>
              <a:rPr lang="en-US" sz="2200" dirty="0"/>
              <a:t>Does the FBI or your IR partner suggest paying the ransom?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676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Does your IT organization have a IR program for how to handle an incident? </a:t>
            </a:r>
          </a:p>
          <a:p>
            <a:pPr lvl="1"/>
            <a:r>
              <a:rPr lang="en-US" dirty="0"/>
              <a:t>Who would you involve internally for the initial investigation?</a:t>
            </a:r>
          </a:p>
          <a:p>
            <a:pPr lvl="1"/>
            <a:r>
              <a:rPr lang="en-US" dirty="0"/>
              <a:t>Do you have an incident response partner? Would you contact them immediately? Do you engage them through counsel?</a:t>
            </a:r>
          </a:p>
          <a:p>
            <a:pPr lvl="1"/>
            <a:r>
              <a:rPr lang="en-US" dirty="0"/>
              <a:t>How do you communicate to senior management? Do you notify the board?</a:t>
            </a:r>
          </a:p>
          <a:p>
            <a:pPr lvl="1"/>
            <a:r>
              <a:rPr lang="en-US" dirty="0"/>
              <a:t>Next steps? FBI?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is the process? Is it network dependent?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Who is making the decisions?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Legal guidance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3</a:t>
            </a:r>
            <a:r>
              <a:rPr lang="en-US" baseline="30000" dirty="0">
                <a:solidFill>
                  <a:srgbClr val="FF0000"/>
                </a:solidFill>
              </a:rPr>
              <a:t>rd</a:t>
            </a:r>
            <a:r>
              <a:rPr lang="en-US" dirty="0">
                <a:solidFill>
                  <a:srgbClr val="FF0000"/>
                </a:solidFill>
              </a:rPr>
              <a:t> party involvement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What steps do we take?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Remote clean up of all effected systems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System re-imaging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Open source research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Payment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A12FA-BA22-4CBD-A700-9384114B822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85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84124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85849"/>
            <a:ext cx="8229600" cy="1234440"/>
          </a:xfrm>
        </p:spPr>
        <p:txBody>
          <a:bodyPr>
            <a:noAutofit/>
          </a:bodyPr>
          <a:lstStyle>
            <a:lvl1pPr>
              <a:lnSpc>
                <a:spcPts val="4500"/>
              </a:lnSpc>
              <a:defRPr sz="4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400300"/>
            <a:ext cx="8229600" cy="514350"/>
          </a:xfrm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1800" cap="all" spc="100" baseline="0">
                <a:solidFill>
                  <a:srgbClr val="0070C0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200" y="3486150"/>
            <a:ext cx="4114800" cy="102870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90497" y="4681728"/>
            <a:ext cx="8229600" cy="1828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57200" y="3090672"/>
            <a:ext cx="4114800" cy="228600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 marL="228600" indent="0">
              <a:buNone/>
              <a:defRPr sz="1800"/>
            </a:lvl2pPr>
            <a:lvl3pPr marL="457200" indent="0">
              <a:buNone/>
              <a:defRPr sz="1800"/>
            </a:lvl3pPr>
            <a:lvl4pPr marL="685800" indent="0">
              <a:buNone/>
              <a:defRPr sz="1800"/>
            </a:lvl4pPr>
            <a:lvl5pPr marL="914400" indent="0"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3AC9D8-94A6-8E48-98D8-C838359B9A11}"/>
              </a:ext>
            </a:extLst>
          </p:cNvPr>
          <p:cNvSpPr/>
          <p:nvPr userDrawn="1"/>
        </p:nvSpPr>
        <p:spPr>
          <a:xfrm>
            <a:off x="152400" y="137817"/>
            <a:ext cx="485876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Cybersecurity Readiness Workshop</a:t>
            </a:r>
          </a:p>
        </p:txBody>
      </p:sp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93D4D289-90A2-5D4C-8A37-A0DEE37008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81550"/>
            <a:ext cx="1284514" cy="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4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229600" cy="3657601"/>
          </a:xfrm>
        </p:spPr>
        <p:txBody>
          <a:bodyPr>
            <a:noAutofit/>
          </a:bodyPr>
          <a:lstStyle>
            <a:lvl1pPr>
              <a:spcBef>
                <a:spcPts val="1000"/>
              </a:spcBef>
              <a:buClr>
                <a:srgbClr val="0070C0"/>
              </a:buClr>
              <a:defRPr sz="2400">
                <a:latin typeface="+mj-lt"/>
              </a:defRPr>
            </a:lvl1pPr>
            <a:lvl2pPr marL="457200" indent="-228600">
              <a:spcBef>
                <a:spcPts val="800"/>
              </a:spcBef>
              <a:buClr>
                <a:srgbClr val="0070C0"/>
              </a:buClr>
              <a:buFont typeface="Lucida Grande"/>
              <a:buChar char="›"/>
              <a:defRPr sz="2200">
                <a:latin typeface="+mj-lt"/>
              </a:defRPr>
            </a:lvl2pPr>
            <a:lvl3pPr>
              <a:spcBef>
                <a:spcPts val="725"/>
              </a:spcBef>
              <a:buClr>
                <a:srgbClr val="0070C0"/>
              </a:buClr>
              <a:defRPr sz="2000">
                <a:latin typeface="+mj-lt"/>
              </a:defRPr>
            </a:lvl3pPr>
            <a:lvl4pPr marL="914400" indent="-228600">
              <a:spcBef>
                <a:spcPts val="650"/>
              </a:spcBef>
              <a:buClr>
                <a:srgbClr val="0070C0"/>
              </a:buClr>
              <a:buFont typeface="Lucida Grande"/>
              <a:buChar char="›"/>
              <a:defRPr sz="1800">
                <a:latin typeface="+mj-lt"/>
              </a:defRPr>
            </a:lvl4pPr>
            <a:lvl5pPr>
              <a:spcBef>
                <a:spcPts val="575"/>
              </a:spcBef>
              <a:buClr>
                <a:srgbClr val="0070C0"/>
              </a:buClr>
              <a:defRPr sz="16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600075"/>
          </a:xfrm>
        </p:spPr>
        <p:txBody>
          <a:bodyPr wrap="square">
            <a:noAutofit/>
          </a:bodyPr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5C00B1C-92D4-5440-9992-D2B83907AFD5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CBCB956D-AACB-A54E-9D6D-E73592BC8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95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5350"/>
            <a:ext cx="4000500" cy="3657600"/>
          </a:xfrm>
        </p:spPr>
        <p:txBody>
          <a:bodyPr>
            <a:noAutofit/>
          </a:bodyPr>
          <a:lstStyle>
            <a:lvl1pPr>
              <a:spcBef>
                <a:spcPts val="1000"/>
              </a:spcBef>
              <a:buClr>
                <a:srgbClr val="0070C0"/>
              </a:buClr>
              <a:defRPr sz="2400">
                <a:latin typeface="+mj-lt"/>
              </a:defRPr>
            </a:lvl1pPr>
            <a:lvl2pPr marL="457200" indent="-228600">
              <a:spcBef>
                <a:spcPts val="800"/>
              </a:spcBef>
              <a:buClr>
                <a:srgbClr val="0070C0"/>
              </a:buClr>
              <a:buFont typeface="Lucida Grande"/>
              <a:buChar char="›"/>
              <a:defRPr sz="2200">
                <a:latin typeface="+mj-lt"/>
              </a:defRPr>
            </a:lvl2pPr>
            <a:lvl3pPr>
              <a:spcBef>
                <a:spcPts val="725"/>
              </a:spcBef>
              <a:buClr>
                <a:srgbClr val="0070C0"/>
              </a:buClr>
              <a:defRPr sz="2000">
                <a:latin typeface="+mj-lt"/>
              </a:defRPr>
            </a:lvl3pPr>
            <a:lvl4pPr marL="914400" indent="-228600">
              <a:spcBef>
                <a:spcPts val="650"/>
              </a:spcBef>
              <a:buClr>
                <a:srgbClr val="0070C0"/>
              </a:buClr>
              <a:buFont typeface="Lucida Grande"/>
              <a:buChar char="›"/>
              <a:defRPr sz="1800">
                <a:latin typeface="+mj-lt"/>
              </a:defRPr>
            </a:lvl4pPr>
            <a:lvl5pPr>
              <a:spcBef>
                <a:spcPts val="575"/>
              </a:spcBef>
              <a:buClr>
                <a:srgbClr val="0070C0"/>
              </a:buClr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895351"/>
            <a:ext cx="4000500" cy="3657598"/>
          </a:xfrm>
        </p:spPr>
        <p:txBody>
          <a:bodyPr>
            <a:noAutofit/>
          </a:bodyPr>
          <a:lstStyle>
            <a:lvl1pPr>
              <a:spcBef>
                <a:spcPts val="1000"/>
              </a:spcBef>
              <a:buClr>
                <a:srgbClr val="0070C0"/>
              </a:buClr>
              <a:defRPr sz="2400">
                <a:latin typeface="+mj-lt"/>
              </a:defRPr>
            </a:lvl1pPr>
            <a:lvl2pPr marL="457200" indent="-228600">
              <a:spcBef>
                <a:spcPts val="800"/>
              </a:spcBef>
              <a:buClr>
                <a:srgbClr val="0070C0"/>
              </a:buClr>
              <a:buFont typeface="Lucida Grande"/>
              <a:buChar char="›"/>
              <a:defRPr sz="2200">
                <a:latin typeface="+mj-lt"/>
              </a:defRPr>
            </a:lvl2pPr>
            <a:lvl3pPr>
              <a:spcBef>
                <a:spcPts val="725"/>
              </a:spcBef>
              <a:buClr>
                <a:srgbClr val="0070C0"/>
              </a:buClr>
              <a:defRPr sz="2000">
                <a:latin typeface="+mj-lt"/>
              </a:defRPr>
            </a:lvl3pPr>
            <a:lvl4pPr marL="914400" indent="-228600">
              <a:spcBef>
                <a:spcPts val="650"/>
              </a:spcBef>
              <a:buClr>
                <a:srgbClr val="0070C0"/>
              </a:buClr>
              <a:buFont typeface="Lucida Grande"/>
              <a:buChar char="›"/>
              <a:defRPr sz="1800">
                <a:latin typeface="+mj-lt"/>
              </a:defRPr>
            </a:lvl4pPr>
            <a:lvl5pPr>
              <a:spcBef>
                <a:spcPts val="575"/>
              </a:spcBef>
              <a:buClr>
                <a:srgbClr val="0070C0"/>
              </a:buClr>
              <a:defRPr sz="160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600075"/>
          </a:xfrm>
        </p:spPr>
        <p:txBody>
          <a:bodyPr wrap="square">
            <a:noAutofit/>
          </a:bodyPr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11DC38-B5DF-C240-BEFE-9BCB4D6456D6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5F627CBD-B9D3-5C4B-A966-66A066351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55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95350"/>
            <a:ext cx="4000500" cy="457200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800" b="0" i="0" cap="all" spc="100" baseline="0">
                <a:solidFill>
                  <a:srgbClr val="0070C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466850"/>
            <a:ext cx="4000500" cy="3086099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defRPr sz="2400">
                <a:latin typeface="+mj-lt"/>
              </a:defRPr>
            </a:lvl1pPr>
            <a:lvl2pPr marL="457200" indent="-228600">
              <a:lnSpc>
                <a:spcPct val="90000"/>
              </a:lnSpc>
              <a:spcBef>
                <a:spcPts val="800"/>
              </a:spcBef>
              <a:buClr>
                <a:srgbClr val="0070C0"/>
              </a:buClr>
              <a:buFont typeface="Lucida Grande"/>
              <a:buChar char="›"/>
              <a:defRPr sz="2200">
                <a:latin typeface="+mj-lt"/>
              </a:defRPr>
            </a:lvl2pPr>
            <a:lvl3pPr>
              <a:lnSpc>
                <a:spcPct val="90000"/>
              </a:lnSpc>
              <a:spcBef>
                <a:spcPts val="725"/>
              </a:spcBef>
              <a:buClr>
                <a:srgbClr val="0070C0"/>
              </a:buClr>
              <a:defRPr sz="2000">
                <a:latin typeface="+mj-lt"/>
              </a:defRPr>
            </a:lvl3pPr>
            <a:lvl4pPr marL="914400" indent="-228600">
              <a:spcBef>
                <a:spcPts val="650"/>
              </a:spcBef>
              <a:buClr>
                <a:srgbClr val="0070C0"/>
              </a:buClr>
              <a:buFont typeface="Lucida Grande"/>
              <a:buChar char="›"/>
              <a:defRPr sz="1800">
                <a:latin typeface="+mj-lt"/>
              </a:defRPr>
            </a:lvl4pPr>
            <a:lvl5pPr>
              <a:spcBef>
                <a:spcPts val="575"/>
              </a:spcBef>
              <a:buClr>
                <a:srgbClr val="0070C0"/>
              </a:buClr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6300" y="895350"/>
            <a:ext cx="4000500" cy="457200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1800" b="0" cap="all" spc="100" baseline="0">
                <a:solidFill>
                  <a:srgbClr val="0070C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6300" y="1466851"/>
            <a:ext cx="4000500" cy="3086098"/>
          </a:xfrm>
        </p:spPr>
        <p:txBody>
          <a:bodyPr>
            <a:noAutofit/>
          </a:bodyPr>
          <a:lstStyle>
            <a:lvl1pPr>
              <a:spcBef>
                <a:spcPts val="1000"/>
              </a:spcBef>
              <a:buClr>
                <a:srgbClr val="0070C0"/>
              </a:buClr>
              <a:defRPr sz="2400">
                <a:latin typeface="+mj-lt"/>
              </a:defRPr>
            </a:lvl1pPr>
            <a:lvl2pPr marL="457200" indent="-228600">
              <a:spcBef>
                <a:spcPts val="800"/>
              </a:spcBef>
              <a:buClr>
                <a:srgbClr val="0070C0"/>
              </a:buClr>
              <a:buFont typeface="Lucida Grande"/>
              <a:buChar char="›"/>
              <a:defRPr sz="2200">
                <a:latin typeface="+mj-lt"/>
              </a:defRPr>
            </a:lvl2pPr>
            <a:lvl3pPr>
              <a:spcBef>
                <a:spcPts val="725"/>
              </a:spcBef>
              <a:buClr>
                <a:srgbClr val="0070C0"/>
              </a:buClr>
              <a:defRPr sz="2000">
                <a:latin typeface="+mj-lt"/>
              </a:defRPr>
            </a:lvl3pPr>
            <a:lvl4pPr marL="914400" indent="-228600">
              <a:spcBef>
                <a:spcPts val="650"/>
              </a:spcBef>
              <a:buClr>
                <a:srgbClr val="0070C0"/>
              </a:buClr>
              <a:buFont typeface="Lucida Grande"/>
              <a:buChar char="›"/>
              <a:defRPr sz="1800">
                <a:latin typeface="+mj-lt"/>
              </a:defRPr>
            </a:lvl4pPr>
            <a:lvl5pPr>
              <a:spcBef>
                <a:spcPts val="575"/>
              </a:spcBef>
              <a:buClr>
                <a:srgbClr val="0070C0"/>
              </a:buClr>
              <a:defRPr sz="160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600075"/>
          </a:xfrm>
        </p:spPr>
        <p:txBody>
          <a:bodyPr wrap="square">
            <a:noAutofit/>
          </a:bodyPr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BE4B526-419B-CD4C-BA48-D08A0AFEA39C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8AD4269D-0ECA-B843-A8FC-731AE84D3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895350"/>
            <a:ext cx="8229600" cy="3200400"/>
          </a:xfrm>
        </p:spPr>
        <p:txBody>
          <a:bodyPr>
            <a:normAutofit/>
          </a:bodyPr>
          <a:lstStyle>
            <a:lvl1pPr marL="0" indent="0">
              <a:buNone/>
              <a:defRPr sz="15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29100"/>
            <a:ext cx="8229600" cy="40005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600075"/>
          </a:xfrm>
        </p:spPr>
        <p:txBody>
          <a:bodyPr wrap="square">
            <a:noAutofit/>
          </a:bodyPr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02F13C6-DB51-FA4A-B483-775B437E525B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27552D5F-7E5E-1445-AAED-D29CF00DA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044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895350"/>
            <a:ext cx="4000500" cy="2400300"/>
          </a:xfrm>
        </p:spPr>
        <p:txBody>
          <a:bodyPr>
            <a:normAutofit/>
          </a:bodyPr>
          <a:lstStyle>
            <a:lvl1pPr marL="0" indent="0">
              <a:buNone/>
              <a:defRPr sz="15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467100"/>
            <a:ext cx="4000500" cy="108585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4686300" y="895350"/>
            <a:ext cx="4000500" cy="2400300"/>
          </a:xfrm>
        </p:spPr>
        <p:txBody>
          <a:bodyPr>
            <a:normAutofit/>
          </a:bodyPr>
          <a:lstStyle>
            <a:lvl1pPr marL="0" indent="0">
              <a:buNone/>
              <a:defRPr sz="15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4"/>
          </p:nvPr>
        </p:nvSpPr>
        <p:spPr>
          <a:xfrm>
            <a:off x="4686300" y="3467100"/>
            <a:ext cx="4000500" cy="108585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accent6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600075"/>
          </a:xfrm>
        </p:spPr>
        <p:txBody>
          <a:bodyPr wrap="square">
            <a:noAutofit/>
          </a:bodyPr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53D646D-3A16-6548-9CA1-DB304D439076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D5F113B2-5778-4F4B-AAAC-369883C4BE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8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600075"/>
          </a:xfrm>
        </p:spPr>
        <p:txBody>
          <a:bodyPr wrap="square">
            <a:noAutofit/>
          </a:bodyPr>
          <a:lstStyle>
            <a:lvl1pPr>
              <a:lnSpc>
                <a:spcPts val="2400"/>
              </a:lnSpc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4D6515D-7451-464F-BC72-DDCB8682B2E1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4240D946-9528-D24C-91C4-344424A3BE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66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056A877-35F9-1D41-8836-3199B94A2564}"/>
              </a:ext>
            </a:extLst>
          </p:cNvPr>
          <p:cNvCxnSpPr/>
          <p:nvPr userDrawn="1"/>
        </p:nvCxnSpPr>
        <p:spPr>
          <a:xfrm>
            <a:off x="457200" y="819150"/>
            <a:ext cx="8229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54AFD5BD-31C2-1642-86B2-3979188A4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7" y="4777307"/>
            <a:ext cx="1430805" cy="21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3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5849"/>
            <a:ext cx="8229600" cy="1234440"/>
          </a:xfrm>
        </p:spPr>
        <p:txBody>
          <a:bodyPr/>
          <a:lstStyle>
            <a:lvl1pPr>
              <a:lnSpc>
                <a:spcPts val="4500"/>
              </a:lnSpc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7200" y="2400300"/>
            <a:ext cx="8229600" cy="514350"/>
          </a:xfrm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spcBef>
                <a:spcPts val="0"/>
              </a:spcBef>
              <a:buNone/>
              <a:defRPr sz="1800" cap="all" spc="100" baseline="0">
                <a:solidFill>
                  <a:srgbClr val="0070C0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200" y="3086101"/>
            <a:ext cx="4114800" cy="1428750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spcBef>
                <a:spcPts val="0"/>
              </a:spcBef>
              <a:buFontTx/>
              <a:buNone/>
              <a:defRPr sz="15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57202" y="4629150"/>
            <a:ext cx="8229600" cy="182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65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0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2188"/>
            <a:ext cx="8229600" cy="64633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343900" cy="1740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9888" y="4114800"/>
            <a:ext cx="2133600" cy="273844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800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852988"/>
            <a:ext cx="7658100" cy="17145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000" baseline="0">
                <a:solidFill>
                  <a:schemeClr val="accent6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E5296E-ABA4-CC4C-90F7-5905E98BBF58}"/>
              </a:ext>
            </a:extLst>
          </p:cNvPr>
          <p:cNvSpPr/>
          <p:nvPr userDrawn="1"/>
        </p:nvSpPr>
        <p:spPr>
          <a:xfrm>
            <a:off x="5181600" y="4793590"/>
            <a:ext cx="3505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6">
              <a:defRPr/>
            </a:pPr>
            <a:r>
              <a:rPr lang="en-US" sz="800" dirty="0">
                <a:solidFill>
                  <a:schemeClr val="tx1">
                    <a:lumMod val="50000"/>
                  </a:schemeClr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© 2022, Netsync, Inc. or its Affiliates. All rights reserved. Netsync Confidential</a:t>
            </a:r>
          </a:p>
        </p:txBody>
      </p:sp>
    </p:spTree>
    <p:extLst>
      <p:ext uri="{BB962C8B-B14F-4D97-AF65-F5344CB8AC3E}">
        <p14:creationId xmlns:p14="http://schemas.microsoft.com/office/powerpoint/2010/main" val="340119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1" i="0" kern="800" spc="-7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lnSpc>
          <a:spcPct val="90000"/>
        </a:lnSpc>
        <a:spcBef>
          <a:spcPts val="1000"/>
        </a:spcBef>
        <a:buClr>
          <a:srgbClr val="0070C0"/>
        </a:buClr>
        <a:buFont typeface="Arial"/>
        <a:buChar char="•"/>
        <a:defRPr sz="2400" kern="1200">
          <a:solidFill>
            <a:srgbClr val="504D4B"/>
          </a:solidFill>
          <a:latin typeface="+mj-lt"/>
          <a:ea typeface="+mn-ea"/>
          <a:cs typeface="+mn-cs"/>
        </a:defRPr>
      </a:lvl1pPr>
      <a:lvl2pPr marL="457200" indent="-228600" algn="l" defTabSz="457200" rtl="0" eaLnBrk="1" latinLnBrk="0" hangingPunct="1">
        <a:lnSpc>
          <a:spcPct val="90000"/>
        </a:lnSpc>
        <a:spcBef>
          <a:spcPts val="800"/>
        </a:spcBef>
        <a:buClr>
          <a:srgbClr val="0070C0"/>
        </a:buClr>
        <a:buFont typeface="Lucida Grande"/>
        <a:buChar char="›"/>
        <a:defRPr sz="2200" kern="1200">
          <a:solidFill>
            <a:srgbClr val="504D4B"/>
          </a:solidFill>
          <a:latin typeface="+mj-lt"/>
          <a:ea typeface="+mn-ea"/>
          <a:cs typeface="+mn-cs"/>
        </a:defRPr>
      </a:lvl2pPr>
      <a:lvl3pPr marL="685800" indent="-228600" algn="l" defTabSz="457200" rtl="0" eaLnBrk="1" latinLnBrk="0" hangingPunct="1">
        <a:lnSpc>
          <a:spcPct val="90000"/>
        </a:lnSpc>
        <a:spcBef>
          <a:spcPts val="725"/>
        </a:spcBef>
        <a:buClr>
          <a:srgbClr val="0070C0"/>
        </a:buClr>
        <a:buFont typeface="Arial"/>
        <a:buChar char="•"/>
        <a:defRPr sz="2000" kern="1200">
          <a:solidFill>
            <a:srgbClr val="504D4B"/>
          </a:solidFill>
          <a:latin typeface="+mj-lt"/>
          <a:ea typeface="+mn-ea"/>
          <a:cs typeface="+mn-cs"/>
        </a:defRPr>
      </a:lvl3pPr>
      <a:lvl4pPr marL="914400" indent="-228600" algn="l" defTabSz="457200" rtl="0" eaLnBrk="1" latinLnBrk="0" hangingPunct="1">
        <a:lnSpc>
          <a:spcPct val="90000"/>
        </a:lnSpc>
        <a:spcBef>
          <a:spcPts val="650"/>
        </a:spcBef>
        <a:buClr>
          <a:srgbClr val="0070C0"/>
        </a:buClr>
        <a:buFont typeface="Lucida Grande"/>
        <a:buChar char="›"/>
        <a:defRPr sz="1800" kern="1200">
          <a:solidFill>
            <a:srgbClr val="504D4B"/>
          </a:solidFill>
          <a:latin typeface="+mj-lt"/>
          <a:ea typeface="+mn-ea"/>
          <a:cs typeface="+mn-cs"/>
        </a:defRPr>
      </a:lvl4pPr>
      <a:lvl5pPr marL="1143000" indent="-228600" algn="l" defTabSz="457200" rtl="0" eaLnBrk="1" latinLnBrk="0" hangingPunct="1">
        <a:lnSpc>
          <a:spcPct val="90000"/>
        </a:lnSpc>
        <a:spcBef>
          <a:spcPts val="575"/>
        </a:spcBef>
        <a:buClr>
          <a:srgbClr val="0070C0"/>
        </a:buClr>
        <a:buFont typeface="Arial"/>
        <a:buChar char="•"/>
        <a:defRPr sz="1600" kern="1200">
          <a:solidFill>
            <a:srgbClr val="504D4B"/>
          </a:solidFill>
          <a:latin typeface="+mj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71550"/>
            <a:ext cx="3733800" cy="3429000"/>
          </a:xfrm>
        </p:spPr>
        <p:txBody>
          <a:bodyPr/>
          <a:lstStyle/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2286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381001"/>
          </a:xfrm>
        </p:spPr>
        <p:txBody>
          <a:bodyPr/>
          <a:lstStyle/>
          <a:p>
            <a:r>
              <a:rPr lang="en-US" dirty="0"/>
              <a:t>Workshop and Tabletop Agenda and Benefits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4E6B5-4F3B-666B-B08A-B63AFE63B473}"/>
              </a:ext>
            </a:extLst>
          </p:cNvPr>
          <p:cNvSpPr txBox="1"/>
          <p:nvPr/>
        </p:nvSpPr>
        <p:spPr>
          <a:xfrm>
            <a:off x="457200" y="1138118"/>
            <a:ext cx="3862404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Workshop Agenda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1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Modern Cyber Risk Management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Visibility – The Key to Cybersecurity Maturity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The Growing Importance of Respond &amp; Recover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Business Continuity and Disaster Recovery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Tabletop Agenda – Murder Mystery Format</a:t>
            </a:r>
            <a:endParaRPr lang="en-US" sz="1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14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Hands-On Incident Response Tabletop Exercise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Q&amp;A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Wrap-up</a:t>
            </a:r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9AF48E-8AB6-7772-0EBA-D878FA39599E}"/>
              </a:ext>
            </a:extLst>
          </p:cNvPr>
          <p:cNvSpPr txBox="1"/>
          <p:nvPr/>
        </p:nvSpPr>
        <p:spPr>
          <a:xfrm>
            <a:off x="4873965" y="1138118"/>
            <a:ext cx="37862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16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Workshop &amp; Tabletop Benefits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10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Reducing the time of an incident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Maintaining public trust.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Remaining compliant with security protocols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Establishing a confident threat response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 Mitigating damage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Enhancing cybersecurity Improved preparation 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Organized approach 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Maximize cyber insurance and avoid pitfalls 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 Understand how BC and DR play into incidents</a:t>
            </a:r>
            <a:endParaRPr lang="en-US" sz="1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ABD6A5B-E0E0-4B48-16AB-187671346EEC}"/>
              </a:ext>
            </a:extLst>
          </p:cNvPr>
          <p:cNvCxnSpPr/>
          <p:nvPr/>
        </p:nvCxnSpPr>
        <p:spPr>
          <a:xfrm>
            <a:off x="4572000" y="1276350"/>
            <a:ext cx="0" cy="278564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09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71550"/>
            <a:ext cx="8305800" cy="3429000"/>
          </a:xfrm>
        </p:spPr>
        <p:txBody>
          <a:bodyPr/>
          <a:lstStyle/>
          <a:p>
            <a:r>
              <a:rPr lang="en-US" dirty="0"/>
              <a:t>University in Missouri </a:t>
            </a:r>
          </a:p>
          <a:p>
            <a:r>
              <a:rPr lang="en-US" sz="1800" dirty="0"/>
              <a:t>It is Friday afternoon, 7:20PM Central</a:t>
            </a:r>
          </a:p>
          <a:p>
            <a:pPr lvl="1"/>
            <a:r>
              <a:rPr lang="en-US" sz="1800" dirty="0"/>
              <a:t>Teachers, employees, and students will be back in class on Monday morning</a:t>
            </a:r>
          </a:p>
          <a:p>
            <a:pPr lvl="1"/>
            <a:r>
              <a:rPr lang="en-US" sz="1800" dirty="0"/>
              <a:t>Roll-out of new high visibility application for teachers is in process </a:t>
            </a:r>
          </a:p>
          <a:p>
            <a:pPr lvl="1"/>
            <a:r>
              <a:rPr lang="en-US" sz="1800" dirty="0"/>
              <a:t>The primary security engineer is on vacation and has limited access till Wednesday</a:t>
            </a:r>
          </a:p>
          <a:p>
            <a:pPr lvl="1"/>
            <a:r>
              <a:rPr lang="en-US" sz="1800" dirty="0"/>
              <a:t>Nearly all of the cybersecurity spending over the last few years has been on detect and protect, not on respond and recover</a:t>
            </a:r>
          </a:p>
          <a:p>
            <a:pPr lvl="1"/>
            <a:r>
              <a:rPr lang="en-US" sz="1800" dirty="0"/>
              <a:t>Initial Indicator of compromise missed: Support desk received emails from three users about not being able to access production applications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2286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381001"/>
          </a:xfrm>
        </p:spPr>
        <p:txBody>
          <a:bodyPr/>
          <a:lstStyle/>
          <a:p>
            <a:r>
              <a:rPr lang="en-US" dirty="0"/>
              <a:t>Cyber Attack Scenario and Assumptions</a:t>
            </a:r>
          </a:p>
        </p:txBody>
      </p:sp>
    </p:spTree>
    <p:extLst>
      <p:ext uri="{BB962C8B-B14F-4D97-AF65-F5344CB8AC3E}">
        <p14:creationId xmlns:p14="http://schemas.microsoft.com/office/powerpoint/2010/main" val="1000342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95350"/>
            <a:ext cx="8305800" cy="3657601"/>
          </a:xfrm>
        </p:spPr>
        <p:txBody>
          <a:bodyPr/>
          <a:lstStyle/>
          <a:p>
            <a:pPr marL="0" indent="0">
              <a:buNone/>
            </a:pPr>
            <a:endParaRPr lang="en-US" sz="800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200" dirty="0"/>
              <a:t>CIO receives a call from Chancellor saying they cannot access their applications; more complaints from users about applications not being accessible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800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200" dirty="0"/>
              <a:t>Support and engineers begin to investigate and notice extremely high activity on storage arrays that hold important data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endParaRPr lang="en-US" sz="800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200" dirty="0"/>
              <a:t>Several applications and shared storage are inaccessible</a:t>
            </a:r>
          </a:p>
          <a:p>
            <a:pPr>
              <a:spcBef>
                <a:spcPts val="0"/>
              </a:spcBef>
              <a:spcAft>
                <a:spcPts val="800"/>
              </a:spcAft>
            </a:pPr>
            <a:endParaRPr lang="en-US" sz="800" dirty="0"/>
          </a:p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sz="2200" dirty="0"/>
              <a:t>Log data shows this activity has been going on since Friday night</a:t>
            </a:r>
          </a:p>
          <a:p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219076"/>
            <a:ext cx="8229599" cy="381000"/>
          </a:xfrm>
        </p:spPr>
        <p:txBody>
          <a:bodyPr/>
          <a:lstStyle/>
          <a:p>
            <a:r>
              <a:rPr lang="en-US" dirty="0"/>
              <a:t>The Call - Saturday</a:t>
            </a:r>
          </a:p>
        </p:txBody>
      </p:sp>
    </p:spTree>
    <p:extLst>
      <p:ext uri="{BB962C8B-B14F-4D97-AF65-F5344CB8AC3E}">
        <p14:creationId xmlns:p14="http://schemas.microsoft.com/office/powerpoint/2010/main" val="249988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19150"/>
            <a:ext cx="8458200" cy="3657601"/>
          </a:xfrm>
        </p:spPr>
        <p:txBody>
          <a:bodyPr/>
          <a:lstStyle/>
          <a:p>
            <a:pPr marL="0" indent="0">
              <a:buNone/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Calls are received from more employees saying other applications are unresponsive as well. Two calls come in a little later from users that unable to log in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Engineers confirm that lots of data have been encrypted, including PHI &amp; PII making the applications non-responsive. Ransomware confirmed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Leadership is beginning to ask uncomfortable questions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200" dirty="0"/>
              <a:t>Questions are being asked about Incident Plan or Bus. Continuity</a:t>
            </a:r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2200" dirty="0"/>
          </a:p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219076"/>
            <a:ext cx="8153397" cy="381000"/>
          </a:xfrm>
        </p:spPr>
        <p:txBody>
          <a:bodyPr/>
          <a:lstStyle/>
          <a:p>
            <a:r>
              <a:rPr lang="en-US" dirty="0"/>
              <a:t>Injection #1 - Another Piece of the Puzzle</a:t>
            </a:r>
          </a:p>
        </p:txBody>
      </p:sp>
    </p:spTree>
    <p:extLst>
      <p:ext uri="{BB962C8B-B14F-4D97-AF65-F5344CB8AC3E}">
        <p14:creationId xmlns:p14="http://schemas.microsoft.com/office/powerpoint/2010/main" val="264956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95C72524-3561-0BA2-1C85-04DCA78A5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895350"/>
            <a:ext cx="4229100" cy="3700461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1" y="57150"/>
            <a:ext cx="6553199" cy="600075"/>
          </a:xfrm>
        </p:spPr>
        <p:txBody>
          <a:bodyPr wrap="square" anchor="b">
            <a:normAutofit/>
          </a:bodyPr>
          <a:lstStyle/>
          <a:p>
            <a:r>
              <a:rPr lang="en-US" dirty="0"/>
              <a:t>Injection #2 – Ransomware Email - Saturday</a:t>
            </a:r>
          </a:p>
        </p:txBody>
      </p:sp>
    </p:spTree>
    <p:extLst>
      <p:ext uri="{BB962C8B-B14F-4D97-AF65-F5344CB8AC3E}">
        <p14:creationId xmlns:p14="http://schemas.microsoft.com/office/powerpoint/2010/main" val="3041951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895350"/>
            <a:ext cx="8763000" cy="3657601"/>
          </a:xfrm>
        </p:spPr>
        <p:txBody>
          <a:bodyPr/>
          <a:lstStyle/>
          <a:p>
            <a:r>
              <a:rPr lang="en-US" sz="2200" dirty="0"/>
              <a:t>Ransomware was not stopped in time and was able to get to the backups and domain controllers</a:t>
            </a:r>
          </a:p>
          <a:p>
            <a:r>
              <a:rPr lang="en-US" sz="2200" dirty="0"/>
              <a:t>Cyber Insurance coverage was declined</a:t>
            </a:r>
          </a:p>
          <a:p>
            <a:r>
              <a:rPr lang="en-US" sz="2200" dirty="0"/>
              <a:t>Team was unprepared and turned on each other</a:t>
            </a:r>
          </a:p>
          <a:p>
            <a:r>
              <a:rPr lang="en-US" sz="2200" dirty="0"/>
              <a:t>Incident response planning was non-existent, and it hurt</a:t>
            </a:r>
          </a:p>
          <a:p>
            <a:r>
              <a:rPr lang="en-US" sz="2200" dirty="0"/>
              <a:t>No crisis public relations capability was in place or on retainer</a:t>
            </a:r>
          </a:p>
          <a:p>
            <a:r>
              <a:rPr lang="en-US" sz="2200" dirty="0"/>
              <a:t>Leadership not properly informed and not prepared for the chaos</a:t>
            </a:r>
          </a:p>
          <a:p>
            <a:r>
              <a:rPr lang="en-US" sz="2200" dirty="0"/>
              <a:t>The potential for extortion due to data exfiltration still exists</a:t>
            </a:r>
          </a:p>
          <a:p>
            <a:r>
              <a:rPr lang="en-US" sz="2200" dirty="0"/>
              <a:t>Team had little ability for forensic investigation or to determine cause</a:t>
            </a: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3" y="219076"/>
            <a:ext cx="5791197" cy="381000"/>
          </a:xfrm>
        </p:spPr>
        <p:txBody>
          <a:bodyPr/>
          <a:lstStyle/>
          <a:p>
            <a:r>
              <a:rPr lang="en-US" dirty="0"/>
              <a:t>Cyber Attack Results</a:t>
            </a:r>
          </a:p>
        </p:txBody>
      </p:sp>
    </p:spTree>
    <p:extLst>
      <p:ext uri="{BB962C8B-B14F-4D97-AF65-F5344CB8AC3E}">
        <p14:creationId xmlns:p14="http://schemas.microsoft.com/office/powerpoint/2010/main" val="663637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95351"/>
            <a:ext cx="8534400" cy="3429000"/>
          </a:xfrm>
        </p:spPr>
        <p:txBody>
          <a:bodyPr/>
          <a:lstStyle/>
          <a:p>
            <a:r>
              <a:rPr lang="en-US" dirty="0"/>
              <a:t>Steps that may have prevented or improved your response:</a:t>
            </a:r>
            <a:endParaRPr lang="en-US" sz="1800" dirty="0"/>
          </a:p>
          <a:p>
            <a:pPr lvl="1"/>
            <a:r>
              <a:rPr lang="en-US" sz="1900" dirty="0"/>
              <a:t>Understand cyber insurance requirements? </a:t>
            </a:r>
          </a:p>
          <a:p>
            <a:pPr lvl="1"/>
            <a:r>
              <a:rPr lang="en-US" sz="1900" dirty="0"/>
              <a:t>Included leadership and important stake holders through the district in incident response and business continuity planning</a:t>
            </a:r>
          </a:p>
          <a:p>
            <a:pPr lvl="1"/>
            <a:r>
              <a:rPr lang="en-US" sz="1900" dirty="0"/>
              <a:t>Ensure the incident response plan is part of the Emergency Response Plan</a:t>
            </a:r>
          </a:p>
          <a:p>
            <a:pPr lvl="1"/>
            <a:r>
              <a:rPr lang="en-US" sz="1900" dirty="0"/>
              <a:t>Manage public relations – Have clear lines of responsibility for speaking to the outside about the incident and its impact</a:t>
            </a:r>
          </a:p>
          <a:p>
            <a:pPr lvl="1"/>
            <a:r>
              <a:rPr lang="en-US" sz="1900" dirty="0"/>
              <a:t>Utilize a modern backup solution that uses air gapping or containers to ensure backup safety and availability</a:t>
            </a:r>
          </a:p>
          <a:p>
            <a:pPr lvl="1"/>
            <a:r>
              <a:rPr lang="en-US" sz="1900" dirty="0"/>
              <a:t>Test, Test, test and Assess Regularly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2" y="219075"/>
            <a:ext cx="8229599" cy="381001"/>
          </a:xfrm>
        </p:spPr>
        <p:txBody>
          <a:bodyPr/>
          <a:lstStyle/>
          <a:p>
            <a:r>
              <a:rPr lang="en-US" dirty="0"/>
              <a:t> Cyber Attack – Review</a:t>
            </a:r>
          </a:p>
        </p:txBody>
      </p:sp>
    </p:spTree>
    <p:extLst>
      <p:ext uri="{BB962C8B-B14F-4D97-AF65-F5344CB8AC3E}">
        <p14:creationId xmlns:p14="http://schemas.microsoft.com/office/powerpoint/2010/main" val="1177763277"/>
      </p:ext>
    </p:extLst>
  </p:cSld>
  <p:clrMapOvr>
    <a:masterClrMapping/>
  </p:clrMapOvr>
</p:sld>
</file>

<file path=ppt/theme/theme1.xml><?xml version="1.0" encoding="utf-8"?>
<a:theme xmlns:a="http://schemas.openxmlformats.org/drawingml/2006/main" name="Ulmer Widescreen 16x9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Ulmer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Ulmer Widescreen 16x9</Template>
  <TotalTime>12206</TotalTime>
  <Words>1091</Words>
  <Application>Microsoft Macintosh PowerPoint</Application>
  <PresentationFormat>On-screen Show (16:9)</PresentationFormat>
  <Paragraphs>155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Amazon Ember</vt:lpstr>
      <vt:lpstr>Arial</vt:lpstr>
      <vt:lpstr>Arial Narrow</vt:lpstr>
      <vt:lpstr>Calibri</vt:lpstr>
      <vt:lpstr>Lucida Grande</vt:lpstr>
      <vt:lpstr>Ulmer Widescreen 16x9</vt:lpstr>
      <vt:lpstr>Workshop and Tabletop Agenda and Benefits</vt:lpstr>
      <vt:lpstr>Cyber Attack Scenario and Assumptions</vt:lpstr>
      <vt:lpstr>The Call - Saturday</vt:lpstr>
      <vt:lpstr>Injection #1 - Another Piece of the Puzzle</vt:lpstr>
      <vt:lpstr>Injection #2 – Ransomware Email - Saturday</vt:lpstr>
      <vt:lpstr>Cyber Attack Results</vt:lpstr>
      <vt:lpstr> Cyber Attack – Review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/>
  <cp:lastModifiedBy>Mark Lynd</cp:lastModifiedBy>
  <cp:revision>97</cp:revision>
  <cp:lastPrinted>2017-11-14T20:25:34Z</cp:lastPrinted>
  <dcterms:created xsi:type="dcterms:W3CDTF">2017-10-27T20:23:48Z</dcterms:created>
  <dcterms:modified xsi:type="dcterms:W3CDTF">2023-04-14T17:11:47Z</dcterms:modified>
  <cp:category/>
</cp:coreProperties>
</file>