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68" r:id="rId5"/>
  </p:sldMasterIdLst>
  <p:sldIdLst>
    <p:sldId id="257" r:id="rId6"/>
    <p:sldId id="258" r:id="rId7"/>
    <p:sldId id="261"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22"/>
    <a:srgbClr val="425363"/>
    <a:srgbClr val="C7C7CB"/>
    <a:srgbClr val="D7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82" d="100"/>
          <a:sy n="82"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8"/>
          <p:cNvSpPr>
            <a:spLocks noGrp="1"/>
          </p:cNvSpPr>
          <p:nvPr>
            <p:ph type="body" sz="quarter" idx="10" hasCustomPrompt="1"/>
          </p:nvPr>
        </p:nvSpPr>
        <p:spPr>
          <a:xfrm>
            <a:off x="532871" y="3116263"/>
            <a:ext cx="6248930" cy="541337"/>
          </a:xfrm>
          <a:prstGeom prst="rect">
            <a:avLst/>
          </a:prstGeom>
        </p:spPr>
        <p:txBody>
          <a:bodyPr/>
          <a:lstStyle>
            <a:lvl1pPr marL="0" indent="0">
              <a:buNone/>
              <a:defRPr sz="3200" baseline="0">
                <a:solidFill>
                  <a:schemeClr val="bg1"/>
                </a:solidFill>
                <a:latin typeface="Encode Sans" panose="02000000000000000000" pitchFamily="2" charset="0"/>
              </a:defRPr>
            </a:lvl1pPr>
          </a:lstStyle>
          <a:p>
            <a:pPr lvl="0"/>
            <a:r>
              <a:rPr lang="en-US" dirty="0"/>
              <a:t>SAMPLE PRESENTATION TITLE</a:t>
            </a:r>
          </a:p>
        </p:txBody>
      </p:sp>
      <p:sp>
        <p:nvSpPr>
          <p:cNvPr id="9" name="Text Placeholder 11"/>
          <p:cNvSpPr>
            <a:spLocks noGrp="1"/>
          </p:cNvSpPr>
          <p:nvPr>
            <p:ph type="body" sz="quarter" idx="11" hasCustomPrompt="1"/>
          </p:nvPr>
        </p:nvSpPr>
        <p:spPr>
          <a:xfrm>
            <a:off x="533400" y="3944938"/>
            <a:ext cx="6248400" cy="483129"/>
          </a:xfrm>
          <a:prstGeom prst="rect">
            <a:avLst/>
          </a:prstGeom>
        </p:spPr>
        <p:txBody>
          <a:bodyPr/>
          <a:lstStyle>
            <a:lvl1pPr marL="0" indent="0">
              <a:buNone/>
              <a:defRPr sz="2400">
                <a:solidFill>
                  <a:schemeClr val="bg1"/>
                </a:solidFill>
                <a:latin typeface="Raleway" panose="020B0503030101060003" pitchFamily="34" charset="0"/>
              </a:defRPr>
            </a:lvl1pPr>
          </a:lstStyle>
          <a:p>
            <a:pPr lvl="0"/>
            <a:r>
              <a:rPr lang="en-US" dirty="0"/>
              <a:t>Sample Subtitle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7717" y="6263257"/>
            <a:ext cx="2378857" cy="34862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640" y="903430"/>
            <a:ext cx="4044713" cy="1206318"/>
          </a:xfrm>
          <a:prstGeom prst="rect">
            <a:avLst/>
          </a:prstGeom>
        </p:spPr>
      </p:pic>
    </p:spTree>
    <p:extLst>
      <p:ext uri="{BB962C8B-B14F-4D97-AF65-F5344CB8AC3E}">
        <p14:creationId xmlns:p14="http://schemas.microsoft.com/office/powerpoint/2010/main" val="210988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a:off x="6375400" y="6477000"/>
            <a:ext cx="1718733" cy="307777"/>
          </a:xfrm>
          <a:prstGeom prst="rect">
            <a:avLst/>
          </a:prstGeom>
          <a:noFill/>
        </p:spPr>
        <p:txBody>
          <a:bodyPr wrap="square" rtlCol="0">
            <a:spAutoFit/>
          </a:bodyPr>
          <a:lstStyle/>
          <a:p>
            <a:r>
              <a:rPr lang="en-US" sz="1400" i="1" dirty="0">
                <a:solidFill>
                  <a:srgbClr val="5C707C"/>
                </a:solidFill>
                <a:latin typeface="Encode Sans Condensed" panose="02000000000000000000" pitchFamily="2" charset="0"/>
              </a:rPr>
              <a:t>Be better connected.</a:t>
            </a:r>
          </a:p>
        </p:txBody>
      </p:sp>
      <p:sp>
        <p:nvSpPr>
          <p:cNvPr id="8" name="Title 1"/>
          <p:cNvSpPr>
            <a:spLocks noGrp="1"/>
          </p:cNvSpPr>
          <p:nvPr>
            <p:ph type="title"/>
          </p:nvPr>
        </p:nvSpPr>
        <p:spPr>
          <a:xfrm>
            <a:off x="357717" y="805393"/>
            <a:ext cx="5645150" cy="591608"/>
          </a:xfrm>
          <a:prstGeom prst="rect">
            <a:avLst/>
          </a:prstGeom>
        </p:spPr>
        <p:txBody>
          <a:bodyPr/>
          <a:lstStyle>
            <a:lvl1pPr>
              <a:defRPr sz="3600">
                <a:solidFill>
                  <a:schemeClr val="bg1"/>
                </a:solidFill>
                <a:latin typeface="Encode Sans Condensed" panose="02000000000000000000" pitchFamily="2" charset="0"/>
              </a:defRPr>
            </a:lvl1pPr>
          </a:lstStyle>
          <a:p>
            <a:r>
              <a:rPr lang="en-US" dirty="0"/>
              <a:t>Click to edit Master title style</a:t>
            </a:r>
          </a:p>
        </p:txBody>
      </p:sp>
      <p:sp>
        <p:nvSpPr>
          <p:cNvPr id="9" name="Text Placeholder 3"/>
          <p:cNvSpPr>
            <a:spLocks noGrp="1"/>
          </p:cNvSpPr>
          <p:nvPr>
            <p:ph type="body" sz="quarter" idx="10"/>
          </p:nvPr>
        </p:nvSpPr>
        <p:spPr>
          <a:xfrm>
            <a:off x="357188" y="1701800"/>
            <a:ext cx="5645150" cy="4132263"/>
          </a:xfrm>
          <a:prstGeom prst="rect">
            <a:avLst/>
          </a:prstGeom>
        </p:spPr>
        <p:txBody>
          <a:bodyPr/>
          <a:lstStyle>
            <a:lvl1pPr>
              <a:defRPr>
                <a:solidFill>
                  <a:schemeClr val="bg1"/>
                </a:solidFill>
                <a:latin typeface="Raleway" panose="020B0503030101060003" pitchFamily="34" charset="0"/>
              </a:defRPr>
            </a:lvl1pPr>
            <a:lvl2pPr>
              <a:defRPr>
                <a:solidFill>
                  <a:schemeClr val="bg1"/>
                </a:solidFill>
                <a:latin typeface="Raleway" panose="020B0503030101060003" pitchFamily="34" charset="0"/>
              </a:defRPr>
            </a:lvl2pPr>
            <a:lvl3pPr>
              <a:defRPr>
                <a:solidFill>
                  <a:srgbClr val="5C707C"/>
                </a:solidFill>
                <a:latin typeface="Raleway" panose="020B0503030101060003" pitchFamily="34" charset="0"/>
              </a:defRPr>
            </a:lvl3pPr>
            <a:lvl4pPr>
              <a:defRPr>
                <a:solidFill>
                  <a:srgbClr val="5C707C"/>
                </a:solidFill>
                <a:latin typeface="Raleway" panose="020B0503030101060003" pitchFamily="34" charset="0"/>
              </a:defRPr>
            </a:lvl4pPr>
            <a:lvl5pPr>
              <a:defRPr>
                <a:solidFill>
                  <a:srgbClr val="5C707C"/>
                </a:solidFill>
                <a:latin typeface="Raleway" panose="020B0503030101060003" pitchFamily="34" charset="0"/>
              </a:defRPr>
            </a:lvl5pPr>
          </a:lstStyle>
          <a:p>
            <a:pPr lvl="0"/>
            <a:r>
              <a:rPr lang="en-US" dirty="0"/>
              <a:t>Click to edit Master text styles</a:t>
            </a:r>
          </a:p>
          <a:p>
            <a:pPr lvl="1"/>
            <a:r>
              <a:rPr lang="en-US" dirty="0"/>
              <a:t>Second level</a:t>
            </a:r>
          </a:p>
          <a:p>
            <a:pPr lvl="1"/>
            <a:endParaRPr lang="en-US" dirty="0"/>
          </a:p>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125143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77851" y="3057526"/>
            <a:ext cx="6017682" cy="591608"/>
          </a:xfrm>
          <a:prstGeom prst="rect">
            <a:avLst/>
          </a:prstGeom>
        </p:spPr>
        <p:txBody>
          <a:bodyPr/>
          <a:lstStyle>
            <a:lvl1pPr>
              <a:defRPr sz="3600" baseline="0">
                <a:solidFill>
                  <a:schemeClr val="bg1"/>
                </a:solidFill>
                <a:latin typeface="Encode Sans Condensed" panose="02000000000000000000" pitchFamily="2" charset="0"/>
              </a:defRPr>
            </a:lvl1pPr>
          </a:lstStyle>
          <a:p>
            <a:r>
              <a:rPr lang="en-US" dirty="0"/>
              <a:t>SAMPLE DIVIDER SLIDE TITLE</a:t>
            </a:r>
          </a:p>
        </p:txBody>
      </p:sp>
      <p:sp>
        <p:nvSpPr>
          <p:cNvPr id="8" name="Text Placeholder 4"/>
          <p:cNvSpPr>
            <a:spLocks noGrp="1"/>
          </p:cNvSpPr>
          <p:nvPr>
            <p:ph type="body" sz="quarter" idx="10" hasCustomPrompt="1"/>
          </p:nvPr>
        </p:nvSpPr>
        <p:spPr>
          <a:xfrm>
            <a:off x="577850" y="3937000"/>
            <a:ext cx="5848350" cy="592138"/>
          </a:xfrm>
          <a:prstGeom prst="rect">
            <a:avLst/>
          </a:prstGeom>
        </p:spPr>
        <p:txBody>
          <a:bodyPr/>
          <a:lstStyle>
            <a:lvl1pPr marL="0" indent="0">
              <a:buNone/>
              <a:defRPr sz="2000" baseline="0">
                <a:solidFill>
                  <a:schemeClr val="bg1"/>
                </a:solidFill>
                <a:latin typeface="Raleway" panose="020B0503030101060003" pitchFamily="34" charset="0"/>
              </a:defRPr>
            </a:lvl1pPr>
          </a:lstStyle>
          <a:p>
            <a:pPr lvl="0"/>
            <a:r>
              <a:rPr lang="en-US" dirty="0"/>
              <a:t>Sample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1036" y="288369"/>
            <a:ext cx="2319366" cy="2319366"/>
          </a:xfrm>
          <a:prstGeom prst="rect">
            <a:avLst/>
          </a:prstGeom>
        </p:spPr>
      </p:pic>
    </p:spTree>
    <p:extLst>
      <p:ext uri="{BB962C8B-B14F-4D97-AF65-F5344CB8AC3E}">
        <p14:creationId xmlns:p14="http://schemas.microsoft.com/office/powerpoint/2010/main" val="126119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latin typeface="Encode Sans"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98229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46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080" y="6237858"/>
            <a:ext cx="2700591" cy="39577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6952" y="918714"/>
            <a:ext cx="3079851" cy="918552"/>
          </a:xfrm>
          <a:prstGeom prst="rect">
            <a:avLst/>
          </a:prstGeom>
        </p:spPr>
      </p:pic>
      <p:sp>
        <p:nvSpPr>
          <p:cNvPr id="11" name="TextBox 10"/>
          <p:cNvSpPr txBox="1"/>
          <p:nvPr userDrawn="1"/>
        </p:nvSpPr>
        <p:spPr>
          <a:xfrm>
            <a:off x="5698067" y="2167467"/>
            <a:ext cx="2556933" cy="646331"/>
          </a:xfrm>
          <a:prstGeom prst="rect">
            <a:avLst/>
          </a:prstGeom>
          <a:noFill/>
        </p:spPr>
        <p:txBody>
          <a:bodyPr wrap="square" rtlCol="0">
            <a:spAutoFit/>
          </a:bodyPr>
          <a:lstStyle/>
          <a:p>
            <a:pPr algn="ctr"/>
            <a:r>
              <a:rPr lang="en-US" sz="1800" b="0" i="0" kern="1200" dirty="0">
                <a:solidFill>
                  <a:schemeClr val="bg1"/>
                </a:solidFill>
                <a:effectLst/>
                <a:latin typeface="Raleway" panose="020B0503030101060003" pitchFamily="34" charset="0"/>
                <a:ea typeface="+mn-ea"/>
                <a:cs typeface="+mn-cs"/>
              </a:rPr>
              <a:t>(800) 509-6673</a:t>
            </a:r>
          </a:p>
          <a:p>
            <a:pPr algn="ctr"/>
            <a:r>
              <a:rPr lang="en-US" dirty="0">
                <a:solidFill>
                  <a:schemeClr val="bg1"/>
                </a:solidFill>
                <a:latin typeface="Raleway" panose="020B0503030101060003" pitchFamily="34" charset="0"/>
              </a:rPr>
              <a:t>www.more.net</a:t>
            </a:r>
          </a:p>
        </p:txBody>
      </p:sp>
    </p:spTree>
    <p:extLst>
      <p:ext uri="{BB962C8B-B14F-4D97-AF65-F5344CB8AC3E}">
        <p14:creationId xmlns:p14="http://schemas.microsoft.com/office/powerpoint/2010/main" val="298780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759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92996-6517-4DD7-8C0B-3BA3476F15CA}" type="datetimeFigureOut">
              <a:rPr lang="en-US" smtClean="0"/>
              <a:t>4/19/2024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E34C0-14A7-46A1-8570-FA2CC56D8E89}" type="slidenum">
              <a:rPr lang="en-US" smtClean="0"/>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374119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3974578787"/>
      </p:ext>
    </p:extLst>
  </p:cSld>
  <p:clrMap bg1="lt1" tx1="dk1" bg2="lt2" tx2="dk2" accent1="accent1" accent2="accent2" accent3="accent3" accent4="accent4" accent5="accent5" accent6="accent6" hlink="hlink" folHlink="folHlink"/>
  <p:sldLayoutIdLst>
    <p:sldLayoutId id="2147483669"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2871" y="3116263"/>
            <a:ext cx="6248930" cy="1455737"/>
          </a:xfrm>
        </p:spPr>
        <p:txBody>
          <a:bodyPr>
            <a:normAutofit/>
          </a:bodyPr>
          <a:lstStyle/>
          <a:p>
            <a:r>
              <a:rPr lang="en-US" dirty="0"/>
              <a:t>2024 Spring MOHEIT Meeting</a:t>
            </a:r>
          </a:p>
          <a:p>
            <a:r>
              <a:rPr lang="en-US" dirty="0"/>
              <a:t>April 18</a:t>
            </a:r>
          </a:p>
        </p:txBody>
      </p:sp>
      <p:sp>
        <p:nvSpPr>
          <p:cNvPr id="4" name="TextBox 3"/>
          <p:cNvSpPr txBox="1"/>
          <p:nvPr/>
        </p:nvSpPr>
        <p:spPr>
          <a:xfrm>
            <a:off x="92363" y="6611779"/>
            <a:ext cx="5920509" cy="246221"/>
          </a:xfrm>
          <a:prstGeom prst="rect">
            <a:avLst/>
          </a:prstGeom>
          <a:noFill/>
        </p:spPr>
        <p:txBody>
          <a:bodyPr wrap="square" rtlCol="0">
            <a:spAutoFit/>
          </a:bodyPr>
          <a:lstStyle/>
          <a:p>
            <a:pPr algn="ctr"/>
            <a:r>
              <a:rPr lang="en-US" sz="1000" dirty="0">
                <a:solidFill>
                  <a:schemeClr val="bg1"/>
                </a:solidFill>
              </a:rPr>
              <a:t>Copyright ©2017 </a:t>
            </a:r>
            <a:r>
              <a:rPr lang="en-US" sz="1000" dirty="0" err="1">
                <a:solidFill>
                  <a:schemeClr val="bg1"/>
                </a:solidFill>
              </a:rPr>
              <a:t>MOREnet</a:t>
            </a:r>
            <a:r>
              <a:rPr lang="en-US" sz="1000" dirty="0">
                <a:solidFill>
                  <a:schemeClr val="bg1"/>
                </a:solidFill>
              </a:rPr>
              <a:t> and The Curators of the University of Missouri</a:t>
            </a:r>
          </a:p>
        </p:txBody>
      </p:sp>
    </p:spTree>
    <p:extLst>
      <p:ext uri="{BB962C8B-B14F-4D97-AF65-F5344CB8AC3E}">
        <p14:creationId xmlns:p14="http://schemas.microsoft.com/office/powerpoint/2010/main" val="179865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CEE5E38F-8672-4295-A678-794FE5F68F3F}"/>
              </a:ext>
            </a:extLst>
          </p:cNvPr>
          <p:cNvSpPr>
            <a:spLocks noGrp="1"/>
          </p:cNvSpPr>
          <p:nvPr>
            <p:ph type="body" sz="quarter" idx="10"/>
          </p:nvPr>
        </p:nvSpPr>
        <p:spPr>
          <a:xfrm>
            <a:off x="357188" y="1291906"/>
            <a:ext cx="5645150" cy="5126312"/>
          </a:xfrm>
        </p:spPr>
        <p:txBody>
          <a:bodyPr>
            <a:normAutofit fontScale="77500" lnSpcReduction="20000"/>
          </a:bodyPr>
          <a:lstStyle/>
          <a:p>
            <a:pPr marL="457200" lvl="1" indent="0">
              <a:buNone/>
            </a:pPr>
            <a:endParaRPr lang="en-US" dirty="0"/>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10:00: Introductions</a:t>
            </a: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10:15</a:t>
            </a:r>
            <a:r>
              <a:rPr lang="en-US" sz="1800"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Chip Byers, </a:t>
            </a:r>
            <a:r>
              <a:rPr lang="en-US" sz="1800" dirty="0">
                <a:latin typeface="Calibri" panose="020F0502020204030204" pitchFamily="34" charset="0"/>
                <a:ea typeface="Times New Roman" panose="02020603050405020304" pitchFamily="18" charset="0"/>
              </a:rPr>
              <a:t>NSF </a:t>
            </a:r>
            <a:r>
              <a:rPr lang="en-US" sz="1800" dirty="0">
                <a:effectLst/>
                <a:latin typeface="Calibri" panose="020F0502020204030204" pitchFamily="34" charset="0"/>
                <a:ea typeface="Times New Roman" panose="02020603050405020304" pitchFamily="18" charset="0"/>
              </a:rPr>
              <a:t>Grant Update</a:t>
            </a: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indent="-342900" algn="just">
              <a:spcBef>
                <a:spcPts val="0"/>
              </a:spcBef>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10:30: </a:t>
            </a:r>
            <a:r>
              <a:rPr lang="en-US" sz="1800" dirty="0">
                <a:effectLst/>
                <a:latin typeface="Calibri" panose="020F0502020204030204" pitchFamily="34" charset="0"/>
                <a:ea typeface="SimHei" panose="02010609060101010101" pitchFamily="49" charset="-122"/>
                <a:cs typeface="Times New Roman" panose="02020603050405020304" pitchFamily="18" charset="0"/>
              </a:rPr>
              <a:t>AI Trends in Higher Education and Potential Pitfalls, Chi-Ren Shyu, University of Missouri, Director of MU Institute for Data Science and Informatics</a:t>
            </a: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11:30: Catered Lunch –Open Conversation</a:t>
            </a: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12:15: </a:t>
            </a:r>
            <a:r>
              <a:rPr lang="en-US" sz="1800" dirty="0">
                <a:effectLst/>
                <a:latin typeface="Calibri" panose="020F0502020204030204" pitchFamily="34" charset="0"/>
                <a:ea typeface="SimHei" panose="02010609060101010101" pitchFamily="49" charset="-122"/>
              </a:rPr>
              <a:t>Overview of Google Cloud’s Gen AI Strategy to Helping EDU Deploy AI Across Campus Effectively and Safely, Chris Daugherty, Education Strategy Lead for Central U.S. and Jeremy Dautenhahn, Client Executive for SLED organizations within Missouri</a:t>
            </a: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1:20: </a:t>
            </a:r>
            <a:r>
              <a:rPr lang="en-US" sz="1800" dirty="0">
                <a:effectLst/>
                <a:latin typeface="Calibri" panose="020F0502020204030204" pitchFamily="34" charset="0"/>
                <a:ea typeface="SimHei" panose="02010609060101010101" pitchFamily="49" charset="-122"/>
              </a:rPr>
              <a:t>MOREnet Cyber Security Operations Services/Products Update, Gloria Stephenson, MOREnet, Associate Director of Cyber Security &amp; LAN Services</a:t>
            </a: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1:30: </a:t>
            </a:r>
            <a:r>
              <a:rPr lang="en-US" sz="1800" dirty="0">
                <a:effectLst/>
                <a:latin typeface="Calibri" panose="020F0502020204030204" pitchFamily="34" charset="0"/>
                <a:ea typeface="SimHei" panose="02010609060101010101" pitchFamily="49" charset="-122"/>
              </a:rPr>
              <a:t>Higher Education Cybersecurity Assessments and Related Services, Robert Graham, CISSP Cyber Security Advisor, Cybersecurity and Infrastructure Security Agency U.S. Department of Homeland Security</a:t>
            </a:r>
          </a:p>
          <a:p>
            <a:pPr marL="0" marR="0" lvl="0" indent="0" algn="just">
              <a:spcBef>
                <a:spcPts val="0"/>
              </a:spcBef>
              <a:spcAft>
                <a:spcPts val="0"/>
              </a:spcAft>
              <a:buNone/>
            </a:pPr>
            <a:endParaRPr lang="en-US" sz="1800" dirty="0">
              <a:effectLst/>
              <a:latin typeface="Calibri" panose="020F0502020204030204" pitchFamily="34" charset="0"/>
              <a:ea typeface="SimHei" panose="02010609060101010101" pitchFamily="49" charset="-122"/>
            </a:endParaRPr>
          </a:p>
          <a:p>
            <a:pPr marL="342900" marR="0" lvl="0" indent="-342900" algn="just">
              <a:spcBef>
                <a:spcPts val="0"/>
              </a:spcBef>
              <a:spcAft>
                <a:spcPts val="0"/>
              </a:spcAft>
              <a:buFont typeface="Symbol" panose="05050102010706020507" pitchFamily="18" charset="2"/>
              <a:buChar char=""/>
            </a:pPr>
            <a:r>
              <a:rPr lang="en-US" sz="1800" dirty="0">
                <a:latin typeface="Calibri" panose="020F0502020204030204" pitchFamily="34" charset="0"/>
                <a:ea typeface="SimHei" panose="02010609060101010101" pitchFamily="49" charset="-122"/>
              </a:rPr>
              <a:t>2:30: </a:t>
            </a:r>
            <a:r>
              <a:rPr lang="en-US" sz="1800" dirty="0">
                <a:effectLst/>
                <a:latin typeface="Calibri" panose="020F0502020204030204" pitchFamily="34" charset="0"/>
                <a:ea typeface="SimHei" panose="02010609060101010101" pitchFamily="49" charset="-122"/>
              </a:rPr>
              <a:t>Student Data Privacy and How it Relates to Higher Education Discussion, Connie Coy MOREnet, Cybersecurity Analyst of Cyber Security &amp; LAN Services, Jennifer Thorpe UM System Privacy Officer, Ethics, Compliance and Audit Services</a:t>
            </a:r>
          </a:p>
          <a:p>
            <a:pPr marL="0" marR="0" lvl="0" indent="0" algn="just">
              <a:spcBef>
                <a:spcPts val="0"/>
              </a:spcBef>
              <a:spcAft>
                <a:spcPts val="0"/>
              </a:spcAft>
              <a:buNone/>
            </a:pPr>
            <a:endParaRPr lang="en-US" sz="1800" dirty="0">
              <a:effectLst/>
              <a:latin typeface="Calibri" panose="020F0502020204030204" pitchFamily="34" charset="0"/>
              <a:ea typeface="SimHei" panose="02010609060101010101" pitchFamily="49" charset="-122"/>
            </a:endParaRPr>
          </a:p>
          <a:p>
            <a:pPr marL="342900" marR="0" lvl="0" indent="-342900" algn="just">
              <a:spcBef>
                <a:spcPts val="0"/>
              </a:spcBef>
              <a:spcAft>
                <a:spcPts val="0"/>
              </a:spcAft>
              <a:buFont typeface="Symbol" panose="05050102010706020507" pitchFamily="18" charset="2"/>
              <a:buChar char=""/>
            </a:pPr>
            <a:r>
              <a:rPr lang="en-US" sz="1800" dirty="0">
                <a:latin typeface="Calibri" panose="020F0502020204030204" pitchFamily="34" charset="0"/>
                <a:ea typeface="SimHei" panose="02010609060101010101" pitchFamily="49" charset="-122"/>
              </a:rPr>
              <a:t>3:00: GPN 2024 Annual Meeting, Mickey Slimp Executive Director Great Plains Network</a:t>
            </a:r>
            <a:endParaRPr lang="en-US" sz="1800" dirty="0">
              <a:effectLst/>
              <a:latin typeface="Calibri" panose="020F0502020204030204" pitchFamily="34" charset="0"/>
              <a:ea typeface="SimHei" panose="02010609060101010101" pitchFamily="49" charset="-122"/>
            </a:endParaRPr>
          </a:p>
        </p:txBody>
      </p:sp>
    </p:spTree>
    <p:extLst>
      <p:ext uri="{BB962C8B-B14F-4D97-AF65-F5344CB8AC3E}">
        <p14:creationId xmlns:p14="http://schemas.microsoft.com/office/powerpoint/2010/main" val="79915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AA1C8F-8A11-445D-2A84-18D0B5CA2FD1}"/>
              </a:ext>
            </a:extLst>
          </p:cNvPr>
          <p:cNvSpPr>
            <a:spLocks noGrp="1"/>
          </p:cNvSpPr>
          <p:nvPr>
            <p:ph type="body" sz="quarter" idx="10"/>
          </p:nvPr>
        </p:nvSpPr>
        <p:spPr>
          <a:xfrm>
            <a:off x="532871" y="2556587"/>
            <a:ext cx="6248930" cy="2771193"/>
          </a:xfrm>
        </p:spPr>
        <p:txBody>
          <a:bodyPr>
            <a:normAutofit/>
          </a:bodyPr>
          <a:lstStyle/>
          <a:p>
            <a:pPr algn="just"/>
            <a:r>
              <a:rPr lang="en-US" dirty="0"/>
              <a:t>Rebecca Showinsky, MPA </a:t>
            </a:r>
          </a:p>
          <a:p>
            <a:pPr algn="just"/>
            <a:r>
              <a:rPr lang="en-US" dirty="0"/>
              <a:t>Member Service Advisor</a:t>
            </a:r>
          </a:p>
          <a:p>
            <a:pPr algn="just"/>
            <a:r>
              <a:rPr lang="en-US" dirty="0"/>
              <a:t>573.884.5395</a:t>
            </a:r>
          </a:p>
          <a:p>
            <a:pPr algn="just"/>
            <a:r>
              <a:rPr lang="en-US" dirty="0"/>
              <a:t>Showinskyrj@more.net</a:t>
            </a:r>
          </a:p>
        </p:txBody>
      </p:sp>
    </p:spTree>
    <p:extLst>
      <p:ext uri="{BB962C8B-B14F-4D97-AF65-F5344CB8AC3E}">
        <p14:creationId xmlns:p14="http://schemas.microsoft.com/office/powerpoint/2010/main" val="307419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6232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ADF176FAA72844A6F2BD539619DF99" ma:contentTypeVersion="8" ma:contentTypeDescription="Create a new document." ma:contentTypeScope="" ma:versionID="d85281826e7c11e95d64c868384997c7">
  <xsd:schema xmlns:xsd="http://www.w3.org/2001/XMLSchema" xmlns:xs="http://www.w3.org/2001/XMLSchema" xmlns:p="http://schemas.microsoft.com/office/2006/metadata/properties" xmlns:ns3="d3f9e7fd-6a38-4458-8c19-8e4c2503bd60" xmlns:ns4="c673bf09-8148-4458-93bf-a3de571bfe76" targetNamespace="http://schemas.microsoft.com/office/2006/metadata/properties" ma:root="true" ma:fieldsID="687293896a40590c9256098a7c7f24f8" ns3:_="" ns4:_="">
    <xsd:import namespace="d3f9e7fd-6a38-4458-8c19-8e4c2503bd60"/>
    <xsd:import namespace="c673bf09-8148-4458-93bf-a3de571bfe7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f9e7fd-6a38-4458-8c19-8e4c2503b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73bf09-8148-4458-93bf-a3de571bfe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6663A-C01B-4978-8192-15C3B9655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f9e7fd-6a38-4458-8c19-8e4c2503bd60"/>
    <ds:schemaRef ds:uri="c673bf09-8148-4458-93bf-a3de571bf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F198EA-D279-493C-AA46-D492C168E1F4}">
  <ds:schemaRefs>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c673bf09-8148-4458-93bf-a3de571bfe76"/>
    <ds:schemaRef ds:uri="d3f9e7fd-6a38-4458-8c19-8e4c2503bd60"/>
    <ds:schemaRef ds:uri="http://www.w3.org/XML/1998/namespace"/>
  </ds:schemaRefs>
</ds:datastoreItem>
</file>

<file path=customXml/itemProps3.xml><?xml version="1.0" encoding="utf-8"?>
<ds:datastoreItem xmlns:ds="http://schemas.openxmlformats.org/officeDocument/2006/customXml" ds:itemID="{E8073FED-FC63-44E5-8E46-B44A40BBB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306</TotalTime>
  <Words>229</Words>
  <Application>Microsoft Office PowerPoint</Application>
  <PresentationFormat>On-screen Show (4:3)</PresentationFormat>
  <Paragraphs>26</Paragraphs>
  <Slides>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Calibri Light</vt:lpstr>
      <vt:lpstr>Encode Sans</vt:lpstr>
      <vt:lpstr>Encode Sans Condensed</vt:lpstr>
      <vt:lpstr>Raleway</vt:lpstr>
      <vt:lpstr>Symbol</vt:lpstr>
      <vt:lpstr>Office Theme</vt:lpstr>
      <vt:lpstr>Custom Design</vt:lpstr>
      <vt:lpstr>PowerPoint Presentation</vt:lpstr>
      <vt:lpstr>Agenda</vt:lpstr>
      <vt:lpstr>PowerPoint Presentation</vt:lpstr>
      <vt:lpstr>PowerPoint Presentation</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 Laura A.</dc:creator>
  <cp:lastModifiedBy>Showinsky, Rebecca</cp:lastModifiedBy>
  <cp:revision>37</cp:revision>
  <dcterms:created xsi:type="dcterms:W3CDTF">2016-05-31T15:01:36Z</dcterms:created>
  <dcterms:modified xsi:type="dcterms:W3CDTF">2024-04-19T15:28:36Z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0x010100E8ADF176FAA72844A6F2BD539619DF99</vt:lpwstr>
  </property>
</Properties>
</file>