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6" r:id="rId3"/>
    <p:sldId id="264" r:id="rId4"/>
    <p:sldId id="303" r:id="rId5"/>
    <p:sldId id="304" r:id="rId6"/>
    <p:sldId id="305" r:id="rId7"/>
    <p:sldId id="306" r:id="rId8"/>
    <p:sldId id="278" r:id="rId9"/>
    <p:sldId id="307" r:id="rId10"/>
    <p:sldId id="310" r:id="rId11"/>
    <p:sldId id="309" r:id="rId12"/>
    <p:sldId id="312" r:id="rId13"/>
    <p:sldId id="311" r:id="rId14"/>
    <p:sldId id="308" r:id="rId15"/>
    <p:sldId id="25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405" autoAdjust="0"/>
  </p:normalViewPr>
  <p:slideViewPr>
    <p:cSldViewPr snapToGrid="0">
      <p:cViewPr varScale="1">
        <p:scale>
          <a:sx n="68" d="100"/>
          <a:sy n="68" d="100"/>
        </p:scale>
        <p:origin x="167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32871" y="3116263"/>
            <a:ext cx="6248930" cy="54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solidFill>
                  <a:srgbClr val="5C707C"/>
                </a:solidFill>
                <a:latin typeface="Encode Sans" panose="02000000000000000000" pitchFamily="2" charset="0"/>
              </a:defRPr>
            </a:lvl1pPr>
          </a:lstStyle>
          <a:p>
            <a:pPr lvl="0"/>
            <a:r>
              <a:rPr lang="en-US" dirty="0"/>
              <a:t>SAMPLE 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755394"/>
            <a:ext cx="4331217" cy="128321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944938"/>
            <a:ext cx="6248400" cy="48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Sample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17" y="6263257"/>
            <a:ext cx="2378857" cy="34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51" y="3057526"/>
            <a:ext cx="6017682" cy="59160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5C707C"/>
                </a:solidFill>
                <a:latin typeface="Encode Sans Condensed" panose="02000000000000000000" pitchFamily="2" charset="0"/>
              </a:defRPr>
            </a:lvl1pPr>
          </a:lstStyle>
          <a:p>
            <a:r>
              <a:rPr lang="en-US" dirty="0"/>
              <a:t>SAMPLE DIVIDER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3937000"/>
            <a:ext cx="5848350" cy="592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Sample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36" y="288369"/>
            <a:ext cx="2319366" cy="23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8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805393"/>
            <a:ext cx="5645150" cy="59160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C707C"/>
                </a:solidFill>
                <a:latin typeface="Encode Sans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188" y="1701800"/>
            <a:ext cx="5645150" cy="4132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1pPr>
            <a:lvl2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2pPr>
            <a:lvl3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3pPr>
            <a:lvl4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4pPr>
            <a:lvl5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375400" y="6477000"/>
            <a:ext cx="171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C707C"/>
                </a:solidFill>
                <a:latin typeface="Encode Sans Condensed" panose="02000000000000000000" pitchFamily="2" charset="0"/>
              </a:rPr>
              <a:t>Be better connected.</a:t>
            </a:r>
          </a:p>
        </p:txBody>
      </p:sp>
    </p:spTree>
    <p:extLst>
      <p:ext uri="{BB962C8B-B14F-4D97-AF65-F5344CB8AC3E}">
        <p14:creationId xmlns:p14="http://schemas.microsoft.com/office/powerpoint/2010/main" val="59578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17" y="805393"/>
            <a:ext cx="5645150" cy="59160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5C707C"/>
                </a:solidFill>
                <a:latin typeface="Encode Sans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187" y="1701800"/>
            <a:ext cx="8168746" cy="4588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2pPr>
            <a:lvl3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3pPr>
            <a:lvl4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4pPr>
            <a:lvl5pPr>
              <a:defRPr>
                <a:solidFill>
                  <a:srgbClr val="5C707C"/>
                </a:solidFill>
                <a:latin typeface="Raleway" panose="020B05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375400" y="6477000"/>
            <a:ext cx="1718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C707C"/>
                </a:solidFill>
                <a:latin typeface="Encode Sans Condensed" panose="02000000000000000000" pitchFamily="2" charset="0"/>
              </a:rPr>
              <a:t>Be better connected.</a:t>
            </a:r>
          </a:p>
        </p:txBody>
      </p:sp>
    </p:spTree>
    <p:extLst>
      <p:ext uri="{BB962C8B-B14F-4D97-AF65-F5344CB8AC3E}">
        <p14:creationId xmlns:p14="http://schemas.microsoft.com/office/powerpoint/2010/main" val="402843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96" y="1034793"/>
            <a:ext cx="3190075" cy="945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80" y="6237858"/>
            <a:ext cx="2700591" cy="39577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698340" y="2244198"/>
            <a:ext cx="2657076" cy="4143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5C707C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www.more.net</a:t>
            </a:r>
          </a:p>
        </p:txBody>
      </p:sp>
    </p:spTree>
    <p:extLst>
      <p:ext uri="{BB962C8B-B14F-4D97-AF65-F5344CB8AC3E}">
        <p14:creationId xmlns:p14="http://schemas.microsoft.com/office/powerpoint/2010/main" val="417753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9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hip@more.ne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f.gov/awardsearch/showAward?AWD_ID=232208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2870" y="2503715"/>
            <a:ext cx="8255529" cy="1153886"/>
          </a:xfrm>
        </p:spPr>
        <p:txBody>
          <a:bodyPr/>
          <a:lstStyle/>
          <a:p>
            <a:r>
              <a:rPr lang="en-US" b="1" dirty="0"/>
              <a:t>Plan to Succeed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3944938"/>
            <a:ext cx="6248400" cy="124391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NSF 21-528 Area 5 Planning grant</a:t>
            </a:r>
          </a:p>
        </p:txBody>
      </p:sp>
    </p:spTree>
    <p:extLst>
      <p:ext uri="{BB962C8B-B14F-4D97-AF65-F5344CB8AC3E}">
        <p14:creationId xmlns:p14="http://schemas.microsoft.com/office/powerpoint/2010/main" val="254090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65E7-3D7B-8115-B6C6-72E8E13C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7" y="508001"/>
            <a:ext cx="5645150" cy="609600"/>
          </a:xfrm>
        </p:spPr>
        <p:txBody>
          <a:bodyPr/>
          <a:lstStyle/>
          <a:p>
            <a:r>
              <a:rPr lang="en-US" sz="2800" b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NSF CC* Regional Computing:</a:t>
            </a:r>
            <a:endParaRPr lang="en-US" sz="2800" dirty="0">
              <a:latin typeface="Raleway" panose="020B02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A9E0-7ED4-2CBE-ECC2-DC060448B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8" y="1117601"/>
            <a:ext cx="5645150" cy="5232398"/>
          </a:xfrm>
        </p:spPr>
        <p:txBody>
          <a:bodyPr/>
          <a:lstStyle/>
          <a:p>
            <a:pPr marL="0" marR="3810" indent="0" fontAlgn="base">
              <a:spcBef>
                <a:spcPts val="229"/>
              </a:spcBef>
              <a:buNone/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Objectives:</a:t>
            </a:r>
          </a:p>
          <a:p>
            <a:pPr marR="3810" fontAlgn="base">
              <a:spcBef>
                <a:spcPts val="229"/>
              </a:spcBef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Objective 1: To conduct quality, publishable scientific research using HPC with undergraduates</a:t>
            </a:r>
          </a:p>
          <a:p>
            <a:pPr marR="3810" fontAlgn="base">
              <a:spcBef>
                <a:spcPts val="229"/>
              </a:spcBef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Objective 2: To implement and adapt classroom activities and projects using HPC with undergraduates</a:t>
            </a:r>
          </a:p>
          <a:p>
            <a:pPr marR="3810" fontAlgn="base">
              <a:spcBef>
                <a:spcPts val="229"/>
              </a:spcBef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Objective 3: To expand the consortium to include more PUIs</a:t>
            </a:r>
          </a:p>
          <a:p>
            <a:pPr marR="3810" fontAlgn="base">
              <a:spcBef>
                <a:spcPts val="229"/>
              </a:spcBef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Objective 4: Develop support resources on each campus</a:t>
            </a:r>
          </a:p>
          <a:p>
            <a:pPr>
              <a:spcBef>
                <a:spcPts val="0"/>
              </a:spcBef>
            </a:pPr>
            <a:endParaRPr lang="en-US" sz="2400" b="1" i="0" u="none" strike="noStrike" dirty="0">
              <a:solidFill>
                <a:srgbClr val="757070"/>
              </a:solidFill>
              <a:effectLst/>
              <a:latin typeface="Raleway" panose="020B0203030101060003" pitchFamily="34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Raleway" panose="020B0203030101060003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Raleway" panose="020B0203030101060003" pitchFamily="34" charset="0"/>
              </a:rPr>
            </a:br>
            <a:endParaRPr lang="en-US" sz="2400" dirty="0">
              <a:latin typeface="Raleway" panose="020B02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51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65E7-3D7B-8115-B6C6-72E8E13C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7" y="327378"/>
            <a:ext cx="5645150" cy="790223"/>
          </a:xfrm>
        </p:spPr>
        <p:txBody>
          <a:bodyPr/>
          <a:lstStyle/>
          <a:p>
            <a:r>
              <a:rPr lang="en-US" sz="2800" b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NSF CC* Regional Computing:</a:t>
            </a:r>
            <a:endParaRPr lang="en-US" sz="2800" dirty="0">
              <a:latin typeface="Raleway" panose="020B02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A9E0-7ED4-2CBE-ECC2-DC060448B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8" y="1117601"/>
            <a:ext cx="5645150" cy="5232398"/>
          </a:xfrm>
        </p:spPr>
        <p:txBody>
          <a:bodyPr/>
          <a:lstStyle/>
          <a:p>
            <a:pPr marL="0" marR="3810" indent="0" fontAlgn="base">
              <a:spcBef>
                <a:spcPts val="229"/>
              </a:spcBef>
              <a:buNone/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Hardware configuration:</a:t>
            </a:r>
          </a:p>
          <a:p>
            <a:pPr marL="0" marR="3810" indent="0" fontAlgn="base">
              <a:spcBef>
                <a:spcPts val="229"/>
              </a:spcBef>
              <a:buNone/>
            </a:pPr>
            <a:endParaRPr lang="en-US" sz="2400" b="1" dirty="0">
              <a:solidFill>
                <a:srgbClr val="757070"/>
              </a:solidFill>
              <a:latin typeface="Raleway" panose="020B0203030101060003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20 Dell PowerEdge C6525 Servers</a:t>
            </a:r>
            <a:endParaRPr lang="en-US" sz="2000" b="1" dirty="0">
              <a:effectLst/>
              <a:latin typeface="Raleway" panose="020B0203030101060003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(each in a C6400 Enclosure)</a:t>
            </a:r>
            <a:endParaRPr lang="en-US" sz="2000" b="1" dirty="0"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i="0" u="none" strike="noStrike" dirty="0">
              <a:solidFill>
                <a:srgbClr val="000000"/>
              </a:solidFill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Each server contains:</a:t>
            </a:r>
            <a:endParaRPr lang="en-US" sz="2000" b="1" dirty="0">
              <a:effectLst/>
              <a:latin typeface="Raleway" panose="020B0203030101060003" pitchFamily="34" charset="0"/>
            </a:endParaRPr>
          </a:p>
          <a:p>
            <a:pPr fontAlgn="base">
              <a:spcBef>
                <a:spcPts val="0"/>
              </a:spcBef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2xAMD EPYC 7713 (“Milan” Processors (64C/128T)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Direct Liquid Cooling Loop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Broadcom Dual Port 10GbE BASE-T Adapter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iDRAC9 Enterprise Controller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16x32GB RDIMMs (512GB), 3200MT/s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1.6TB Enterprise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NVMe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b="1" dirty="0">
                <a:effectLst/>
                <a:latin typeface="Raleway" panose="020B0203030101060003" pitchFamily="34" charset="0"/>
              </a:rPr>
            </a:b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Connectivity:</a:t>
            </a:r>
            <a:endParaRPr lang="en-US" sz="2000" b="1" dirty="0">
              <a:effectLst/>
              <a:latin typeface="Raleway" panose="020B0203030101060003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Mellanox ConnectX-6 VPI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Raleway" panose="020B0203030101060003" pitchFamily="34" charset="0"/>
              </a:rPr>
              <a:t>NVIDIA Passive Copper Splitter Cable IB</a:t>
            </a:r>
            <a:br>
              <a:rPr lang="en-US" sz="1600" b="0" dirty="0">
                <a:effectLst/>
              </a:rPr>
            </a:br>
            <a:endParaRPr lang="en-US" sz="2400" b="1" i="0" u="none" strike="noStrike" dirty="0">
              <a:solidFill>
                <a:srgbClr val="757070"/>
              </a:solidFill>
              <a:effectLst/>
              <a:latin typeface="Raleway" panose="020B0203030101060003" pitchFamily="34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Raleway" panose="020B0203030101060003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Raleway" panose="020B0203030101060003" pitchFamily="34" charset="0"/>
              </a:rPr>
            </a:br>
            <a:endParaRPr lang="en-US" sz="2400" dirty="0">
              <a:latin typeface="Raleway" panose="020B02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65E7-3D7B-8115-B6C6-72E8E13C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7" y="508001"/>
            <a:ext cx="5645150" cy="609600"/>
          </a:xfrm>
        </p:spPr>
        <p:txBody>
          <a:bodyPr/>
          <a:lstStyle/>
          <a:p>
            <a:r>
              <a:rPr lang="en-US" sz="2800" b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NSF CC* Regional Computing:</a:t>
            </a:r>
            <a:endParaRPr lang="en-US" sz="2800" dirty="0">
              <a:latin typeface="Raleway" panose="020B02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A9E0-7ED4-2CBE-ECC2-DC060448B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7" y="1117601"/>
            <a:ext cx="7070901" cy="5232398"/>
          </a:xfrm>
        </p:spPr>
        <p:txBody>
          <a:bodyPr/>
          <a:lstStyle/>
          <a:p>
            <a:pPr marL="0" marR="3810" indent="0" fontAlgn="base">
              <a:spcBef>
                <a:spcPts val="229"/>
              </a:spcBef>
              <a:buNone/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Accomplishments:</a:t>
            </a:r>
          </a:p>
          <a:p>
            <a:pPr marL="0" marR="3810" indent="0" fontAlgn="base">
              <a:spcBef>
                <a:spcPts val="229"/>
              </a:spcBef>
              <a:buNone/>
            </a:pPr>
            <a:endParaRPr lang="en-US" sz="2400" b="1" dirty="0">
              <a:solidFill>
                <a:srgbClr val="757070"/>
              </a:solidFill>
              <a:latin typeface="Raleway" panose="020B0203030101060003" pitchFamily="34" charset="0"/>
            </a:endParaRPr>
          </a:p>
          <a:p>
            <a:pPr marR="3810" fontAlgn="base">
              <a:spcBef>
                <a:spcPts val="229"/>
              </a:spcBef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2022 CIMUSE Workshop </a:t>
            </a:r>
          </a:p>
          <a:p>
            <a:pPr marR="3810" fontAlgn="base">
              <a:spcBef>
                <a:spcPts val="229"/>
              </a:spcBef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2023 CIMUSE Workshop </a:t>
            </a:r>
          </a:p>
          <a:p>
            <a:pPr marR="3810" fontAlgn="base">
              <a:spcBef>
                <a:spcPts val="229"/>
              </a:spcBef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CIMUSE Consortium Agreement</a:t>
            </a:r>
          </a:p>
          <a:p>
            <a:pPr marR="3810" fontAlgn="base">
              <a:spcBef>
                <a:spcPts val="229"/>
              </a:spcBef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CIMUSE Operating Agreement</a:t>
            </a:r>
          </a:p>
          <a:p>
            <a:pPr>
              <a:spcBef>
                <a:spcPts val="0"/>
              </a:spcBef>
            </a:pPr>
            <a:endParaRPr lang="en-US" sz="2400" b="1" i="0" u="none" strike="noStrike" dirty="0">
              <a:solidFill>
                <a:srgbClr val="757070"/>
              </a:solidFill>
              <a:effectLst/>
              <a:latin typeface="Raleway" panose="020B02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Raleway" panose="020B0203030101060003" pitchFamily="34" charset="0"/>
              </a:rPr>
              <a:t>Upcoming Events: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Raleway" panose="020B0203030101060003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effectLst/>
                <a:latin typeface="Raleway" panose="020B0203030101060003" pitchFamily="34" charset="0"/>
              </a:rPr>
              <a:t>2024 CIMUSE Workshop – tentatively August 5th</a:t>
            </a:r>
          </a:p>
          <a:p>
            <a:pPr>
              <a:spcBef>
                <a:spcPts val="0"/>
              </a:spcBef>
            </a:pPr>
            <a:r>
              <a:rPr lang="en-US" sz="2400" b="1" dirty="0">
                <a:latin typeface="Raleway" panose="020B0203030101060003" pitchFamily="34" charset="0"/>
              </a:rPr>
              <a:t>Pre-workshop Zoom information sessions</a:t>
            </a:r>
            <a:endParaRPr lang="en-US" sz="2400" b="1" dirty="0"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Raleway" panose="020B0203030101060003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Raleway" panose="020B0203030101060003" pitchFamily="34" charset="0"/>
              </a:rPr>
            </a:br>
            <a:endParaRPr lang="en-US" sz="2400" dirty="0">
              <a:latin typeface="Raleway" panose="020B02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9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65E7-3D7B-8115-B6C6-72E8E13C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7" y="508001"/>
            <a:ext cx="5645150" cy="609600"/>
          </a:xfrm>
        </p:spPr>
        <p:txBody>
          <a:bodyPr/>
          <a:lstStyle/>
          <a:p>
            <a:r>
              <a:rPr lang="en-US" sz="2800" b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NSF CC* Regional Computing:</a:t>
            </a:r>
            <a:endParaRPr lang="en-US" sz="2800" dirty="0">
              <a:latin typeface="Raleway" panose="020B02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A9E0-7ED4-2CBE-ECC2-DC060448B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8" y="1117601"/>
            <a:ext cx="5645150" cy="5232398"/>
          </a:xfrm>
        </p:spPr>
        <p:txBody>
          <a:bodyPr/>
          <a:lstStyle/>
          <a:p>
            <a:pPr marL="0" marR="3810" indent="0" fontAlgn="base">
              <a:spcBef>
                <a:spcPts val="229"/>
              </a:spcBef>
              <a:buNone/>
            </a:pPr>
            <a:r>
              <a:rPr lang="en-US" sz="2400" b="1" dirty="0">
                <a:solidFill>
                  <a:srgbClr val="757070"/>
                </a:solidFill>
                <a:latin typeface="Raleway" panose="020B0203030101060003" pitchFamily="34" charset="0"/>
              </a:rPr>
              <a:t>Milestones:</a:t>
            </a:r>
          </a:p>
          <a:p>
            <a:pPr>
              <a:spcBef>
                <a:spcPts val="0"/>
              </a:spcBef>
            </a:pPr>
            <a:endParaRPr lang="en-US" sz="2400" b="1" i="0" u="none" strike="noStrike" dirty="0">
              <a:solidFill>
                <a:srgbClr val="757070"/>
              </a:solidFill>
              <a:effectLst/>
              <a:latin typeface="Raleway" panose="020B0203030101060003" pitchFamily="34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Raleway" panose="020B0203030101060003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Raleway" panose="020B0203030101060003" pitchFamily="34" charset="0"/>
              </a:rPr>
            </a:br>
            <a:endParaRPr lang="en-US" sz="2400" dirty="0">
              <a:latin typeface="Raleway" panose="020B02030301010600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247655-0B31-1CAB-8AA1-69305E596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60021"/>
              </p:ext>
            </p:extLst>
          </p:nvPr>
        </p:nvGraphicFramePr>
        <p:xfrm>
          <a:off x="357188" y="1614311"/>
          <a:ext cx="8009795" cy="4788959"/>
        </p:xfrm>
        <a:graphic>
          <a:graphicData uri="http://schemas.openxmlformats.org/drawingml/2006/table">
            <a:tbl>
              <a:tblPr/>
              <a:tblGrid>
                <a:gridCol w="1423595">
                  <a:extLst>
                    <a:ext uri="{9D8B030D-6E8A-4147-A177-3AD203B41FA5}">
                      <a16:colId xmlns:a16="http://schemas.microsoft.com/office/drawing/2014/main" val="3732337000"/>
                    </a:ext>
                  </a:extLst>
                </a:gridCol>
                <a:gridCol w="1058001">
                  <a:extLst>
                    <a:ext uri="{9D8B030D-6E8A-4147-A177-3AD203B41FA5}">
                      <a16:colId xmlns:a16="http://schemas.microsoft.com/office/drawing/2014/main" val="604126867"/>
                    </a:ext>
                  </a:extLst>
                </a:gridCol>
                <a:gridCol w="5528199">
                  <a:extLst>
                    <a:ext uri="{9D8B030D-6E8A-4147-A177-3AD203B41FA5}">
                      <a16:colId xmlns:a16="http://schemas.microsoft.com/office/drawing/2014/main" val="3097866377"/>
                    </a:ext>
                  </a:extLst>
                </a:gridCol>
              </a:tblGrid>
              <a:tr h="30968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Milestone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Quarter/Year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Task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689628"/>
                  </a:ext>
                </a:extLst>
              </a:tr>
              <a:tr h="173720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 1: Assemble and configure an HPC cluster for PUI use.</a:t>
                      </a:r>
                      <a:endParaRPr lang="en-US" sz="800" dirty="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Q1, Year 1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Purchase and delivery of the cluster equipment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13466"/>
                  </a:ext>
                </a:extLst>
              </a:tr>
              <a:tr h="54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Q2&amp;3, Year 1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Assemble and configure the cluster</a:t>
                      </a:r>
                      <a:endParaRPr lang="en-US" sz="800" dirty="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21950"/>
                  </a:ext>
                </a:extLst>
              </a:tr>
              <a:tr h="445655">
                <a:tc rowSpan="4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 2: Manage the cluster for effective utilization.</a:t>
                      </a:r>
                      <a:endParaRPr lang="en-US" sz="800" dirty="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Q1, Year 1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Hold the first virtual meeting of the CIMUSE Management Board. Topics for Discussion: Finalizing contracts and the consortium agreement, deciding on policies for scheduling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621836"/>
                  </a:ext>
                </a:extLst>
              </a:tr>
              <a:tr h="581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Q3, Year 1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Hold the first in-person meeting of the CIMUSE Management Board &amp; CIMUSE Advisory Board in Columbia, MO.  Topics for Discussion: Selecting criteria for LCI awards, scheduling use of the cluster in the classroom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72528"/>
                  </a:ext>
                </a:extLst>
              </a:tr>
              <a:tr h="4456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Q1, Year 2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Hold the second virtual meeting of the CIMUSE Management Board.  Topics for Discussion: Refining scheduling policies, selecting LCI award recipients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935153"/>
                  </a:ext>
                </a:extLst>
              </a:tr>
              <a:tr h="5816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Q3, Year 2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Hold the second in-person meeting off the CIMUSE Management Board &amp; CIMUSE Advisory Board in St. Joseph, MO.  Topics for Discussion: Presentations from LCI Award Recipients, Presentation of projects utilizing the cluster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513315"/>
                  </a:ext>
                </a:extLst>
              </a:tr>
              <a:tr h="309688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 3: Provide applied learning opportunities for high-performance computing to undergraduates.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Q2, Years 1&amp;2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Solicit applications for an LCI award, and using established criteria, select qualified candidates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284758"/>
                  </a:ext>
                </a:extLst>
              </a:tr>
              <a:tr h="309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Q3, Years 1&amp;2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LCI award recipients attend the LCI Introductory Workshop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96018"/>
                  </a:ext>
                </a:extLst>
              </a:tr>
              <a:tr h="370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Q4, Years 1&amp;2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LCI award recipients each submit a report of his/her experiences to the CIMUSE Management Board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16692"/>
                  </a:ext>
                </a:extLst>
              </a:tr>
              <a:tr h="309688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Milestone 4: Disseminate results and expand the consortium.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Each Quarter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Collect results/products derived from the cluster and disseminate them on the CIMUSE Listserv</a:t>
                      </a:r>
                      <a:endParaRPr lang="en-US" sz="800">
                        <a:effectLst/>
                      </a:endParaRP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70399"/>
                  </a:ext>
                </a:extLst>
              </a:tr>
              <a:tr h="1736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 </a:t>
                      </a: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 </a:t>
                      </a: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9975"/>
                  </a:ext>
                </a:extLst>
              </a:tr>
              <a:tr h="234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 </a:t>
                      </a: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 </a:t>
                      </a:r>
                    </a:p>
                  </a:txBody>
                  <a:tcPr marL="34302" marR="34302" marT="17151" marB="17151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91606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6B17E31-1644-73AE-913A-653CFCC91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1825625"/>
            <a:ext cx="115672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8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596AF-BB6E-450F-988A-99F0D5856FFA}"/>
              </a:ext>
            </a:extLst>
          </p:cNvPr>
          <p:cNvSpPr txBox="1"/>
          <p:nvPr/>
        </p:nvSpPr>
        <p:spPr>
          <a:xfrm>
            <a:off x="847635" y="3225075"/>
            <a:ext cx="755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Chip Byers, Principal Investigator</a:t>
            </a:r>
          </a:p>
          <a:p>
            <a:r>
              <a:rPr lang="en-US" dirty="0">
                <a:hlinkClick r:id="rId2"/>
              </a:rPr>
              <a:t>chip@more.net</a:t>
            </a:r>
            <a:endParaRPr lang="en-US" dirty="0"/>
          </a:p>
          <a:p>
            <a:r>
              <a:rPr lang="en-US" dirty="0"/>
              <a:t>573.999.3641</a:t>
            </a:r>
          </a:p>
        </p:txBody>
      </p:sp>
    </p:spTree>
    <p:extLst>
      <p:ext uri="{BB962C8B-B14F-4D97-AF65-F5344CB8AC3E}">
        <p14:creationId xmlns:p14="http://schemas.microsoft.com/office/powerpoint/2010/main" val="2981814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6" y="251720"/>
            <a:ext cx="7796911" cy="591608"/>
          </a:xfrm>
        </p:spPr>
        <p:txBody>
          <a:bodyPr/>
          <a:lstStyle/>
          <a:p>
            <a:r>
              <a:rPr lang="en-US" b="1" dirty="0"/>
              <a:t>NSF CC* Planning Grant Experience*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7" y="1039070"/>
            <a:ext cx="7796911" cy="5368987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Primarily Undergraduate Institutions (PUIs) had begun to cooperate on a CC* Regional Compute proposal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was little to no local support for their proposal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than a month before submission date – with a one week review required by our </a:t>
            </a:r>
            <a:r>
              <a:rPr lang="en-US" sz="22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rants </a:t>
            </a:r>
            <a:r>
              <a:rPr lang="en-US" sz="22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ffice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iscussed utilizing the planning grant to bring other PUIs together, have time to socialize the HPC concept on non-research campuses, and find a group willing to work together to develop the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the science drivers gathered in the previous efforts, didn’t sleep for three weeks, and wrote the Planning Grant proposal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campus would not allow their faculty member to be named as a Co-PI on the planning grant proposal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meetings a week to review the emerging proposal and give me feedback</a:t>
            </a:r>
            <a:endParaRPr lang="en-US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400" b="1" i="1" dirty="0"/>
              <a:t>* AKA What I did on my summer vacation</a:t>
            </a:r>
          </a:p>
        </p:txBody>
      </p:sp>
    </p:spTree>
    <p:extLst>
      <p:ext uri="{BB962C8B-B14F-4D97-AF65-F5344CB8AC3E}">
        <p14:creationId xmlns:p14="http://schemas.microsoft.com/office/powerpoint/2010/main" val="275005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FEDAF-A136-312A-5ED2-BE883C444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03372-1506-DAB9-86CF-98E49666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251720"/>
            <a:ext cx="7796911" cy="591608"/>
          </a:xfrm>
        </p:spPr>
        <p:txBody>
          <a:bodyPr/>
          <a:lstStyle/>
          <a:p>
            <a:r>
              <a:rPr lang="en-US" b="1" dirty="0"/>
              <a:t>NSF CC* Planning Grant Experience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971250-6BE5-9CCF-A9C2-B43051E361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7" y="1039070"/>
            <a:ext cx="7796911" cy="5368987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Modest proposal: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two day workshop for up to 60 participants (2 from each PUI)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Hotel and meals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$100 travel stipend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for </a:t>
            </a: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proposal review/final production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Site visits to participating institutions – face to face with local IT and draft campus CI plans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Screen scraped STEM faculty, chief research administrator, and chief information officer contact info from each of the PUIs: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Separate mass emails to STEM faculty, CRAs, and CIOs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Personal follow-up calls to CIOs due to poor response rates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Pre-workshop Zoom sessions: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Expose faculty to sample PUI research projects using HPC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Expose faculty to sample classroom/student use of HPC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 the CC^ program and upcoming workshop agenda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Workshop: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Presentations by R1 faculty and how they use the HPC</a:t>
            </a:r>
          </a:p>
          <a:p>
            <a:pPr marL="1257300" lvl="2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Faculty research projects, student research, classroom instruction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would attendees use an HPC?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1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69893-5925-6CF9-2907-428686B7F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9804A4-76F4-5C52-9C09-841A93CD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251720"/>
            <a:ext cx="7796911" cy="591608"/>
          </a:xfrm>
        </p:spPr>
        <p:txBody>
          <a:bodyPr/>
          <a:lstStyle/>
          <a:p>
            <a:r>
              <a:rPr lang="en-US" b="1" dirty="0"/>
              <a:t>NSF CC* Planning Grant Experience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6C46B0-73D4-D97A-5CEF-739396EFE2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7" y="1039070"/>
            <a:ext cx="7796911" cy="5368987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Challenges: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cs typeface="Calibri" panose="020F0502020204030204" pitchFamily="34" charset="0"/>
              </a:rPr>
              <a:t>Finding faculty and administration during the summer - Can you start in the Fall?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cs typeface="Calibri" panose="020F0502020204030204" pitchFamily="34" charset="0"/>
              </a:rPr>
              <a:t>CIOs at PUI are generally tepid to new computing environment </a:t>
            </a:r>
            <a:r>
              <a:rPr lang="en-US" sz="2200" dirty="0" err="1">
                <a:latin typeface="Aptos" panose="020B0004020202020204" pitchFamily="34" charset="0"/>
                <a:cs typeface="Calibri" panose="020F0502020204030204" pitchFamily="34" charset="0"/>
              </a:rPr>
              <a:t>esp</a:t>
            </a:r>
            <a:r>
              <a:rPr lang="en-US" sz="2200" dirty="0">
                <a:latin typeface="Aptos" panose="020B0004020202020204" pitchFamily="34" charset="0"/>
                <a:cs typeface="Calibri" panose="020F0502020204030204" pitchFamily="34" charset="0"/>
              </a:rPr>
              <a:t> that don’t work through their firewall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cs typeface="Calibri" panose="020F0502020204030204" pitchFamily="34" charset="0"/>
              </a:rPr>
              <a:t>Screen scraping is not as fun as it used to be – campus directory, department websites, course syllabus, etc.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cs typeface="Calibri" panose="020F0502020204030204" pitchFamily="34" charset="0"/>
              </a:rPr>
              <a:t>Chief research administrators are hard to identify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cs typeface="Calibri" panose="020F0502020204030204" pitchFamily="34" charset="0"/>
              </a:rPr>
              <a:t>Don’t depend on CRAs to pick two faculty members to attend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cs typeface="Calibri" panose="020F0502020204030204" pitchFamily="34" charset="0"/>
              </a:rPr>
              <a:t>Finding someone to facilitate the proposal is hard and more expensive than you think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4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i="1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Surprises: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Planning Grant proposal is almost as much work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Faculty much more likely to work together if you have reception with real food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Cost Extensions are easy to get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13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1FD32-A8F1-F3AB-E91C-C86AB717F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C4DF33-3395-4C2D-7CF1-729615E1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251720"/>
            <a:ext cx="7796911" cy="591608"/>
          </a:xfrm>
        </p:spPr>
        <p:txBody>
          <a:bodyPr/>
          <a:lstStyle/>
          <a:p>
            <a:r>
              <a:rPr lang="en-US" b="1" dirty="0"/>
              <a:t>NSF CC* Planning Grant Experience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B431B7-4EA3-2BB7-D5CF-C301656E77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7" y="1039070"/>
            <a:ext cx="7796911" cy="5368987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your full CC* proposal submission grew out of your planning activities</a:t>
            </a:r>
            <a:endParaRPr lang="en-US" sz="14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US" sz="2200" baseline="300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day was examples of HPC usage, care and feeding requirements, and intro to the CC* program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US" sz="2200" baseline="300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day of the workshop had two workgroup breakouts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Subject matter workgroups with report outs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Geographical workgroups with report outs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Individual science drivers, potential usage of the HPC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Planning Team took back this input and crafted five scenarios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Surveyed attendees on their interest in each scenario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 err="1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Lickert</a:t>
            </a: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scale for responses: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Love it and ready to lead this proposal team now!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Ready to work on this proposal team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Interested but too busy now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interested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Picked the strongest use case scenario and the people ready to work on the proposal to form planning team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Began work on the CC* requirements unlikely to change from solicitation to solicitation 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680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BB4EB-C21D-09DD-73EC-4DEA01533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A8959-C78F-90D1-EAC1-DE20592F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251720"/>
            <a:ext cx="7796911" cy="591608"/>
          </a:xfrm>
        </p:spPr>
        <p:txBody>
          <a:bodyPr/>
          <a:lstStyle/>
          <a:p>
            <a:r>
              <a:rPr lang="en-US" b="1" dirty="0"/>
              <a:t>NSF CC* Planning Grant Experience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8BAAAF-E59F-19AB-877F-97FCD5CF3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7" y="843328"/>
            <a:ext cx="7796911" cy="5762952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your full CC* proposal submission grew out of your planning activities</a:t>
            </a:r>
            <a:endParaRPr lang="en-US" sz="14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Historically the time period from solicitation to proposal due date is 90 days, so we began work on the CC* requirements unlikely to change from solicitation to solicitation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Science drivers in CC* format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Identify letters of support from each campus, support organizations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Scope hardware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Describe project schedule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 facilities, etc.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Given the tepid support on each campus and knowing the University of Missouri Research Support Services group has long history of managing HPC environments in a “condo” model; we reached out to explore interest in managing the  HPC for non-UM members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Once the solicitation was announced, we had a head start on the proposal and began to finalize and review proposal sections, get current quotes, etc.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Submit proposal - </a:t>
            </a:r>
            <a:r>
              <a:rPr lang="en-US" sz="1600" b="1" i="1" u="none" strike="noStrike" dirty="0">
                <a:solidFill>
                  <a:srgbClr val="768B9E"/>
                </a:solidFill>
                <a:effectLst/>
                <a:latin typeface="Abhaya Libre"/>
                <a:hlinkClick r:id="rId2"/>
              </a:rPr>
              <a:t>CC* Regional Computing: Development of Undergraduate High-Performance Computing Capacity with the CIMUSE Consortium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Abhaya Libre"/>
              </a:rPr>
              <a:t>, Award #2322084.</a:t>
            </a: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2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192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0FCB-D4D6-424A-A03C-C5C0EFAD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413657"/>
            <a:ext cx="8511042" cy="591608"/>
          </a:xfrm>
        </p:spPr>
        <p:txBody>
          <a:bodyPr/>
          <a:lstStyle/>
          <a:p>
            <a:r>
              <a:rPr lang="en-US" sz="2800" b="1" dirty="0"/>
              <a:t>Why focus on Primarily Undergraduate Institutions?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B7086-B4BC-4F54-AF29-AAD4E82AE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388" y="1057728"/>
            <a:ext cx="8315098" cy="4742543"/>
          </a:xfrm>
        </p:spPr>
        <p:txBody>
          <a:bodyPr/>
          <a:lstStyle/>
          <a:p>
            <a:r>
              <a:rPr lang="en-US" sz="2400" b="1" dirty="0"/>
              <a:t>Many of the Primarily Undergraduate Institutions (PUIs) in Missouri are substantially under-resourced and located in less-populated, connectivity-challenged areas. </a:t>
            </a:r>
          </a:p>
          <a:p>
            <a:r>
              <a:rPr lang="en-US" sz="2400" b="1" dirty="0"/>
              <a:t>Missouri PUIs vary widely in their experience with advanced networking and High-Performance Computing (HPC) usage. </a:t>
            </a:r>
          </a:p>
          <a:p>
            <a:r>
              <a:rPr lang="en-US" sz="2400" b="1" dirty="0"/>
              <a:t>There is wide variability in the adoption of new research and teaching resources including student access to meaningful STEM experiences enabled by a robust Cyberinfrastructure (CI). </a:t>
            </a:r>
          </a:p>
          <a:p>
            <a:r>
              <a:rPr lang="en-US" sz="2400" b="1" i="1" dirty="0">
                <a:highlight>
                  <a:srgbClr val="FFFF00"/>
                </a:highlight>
              </a:rPr>
              <a:t>While PUIs educate about 40% of STEM graduates, in 2020 less than 5% of NSF awards in Missouri went to PUIs</a:t>
            </a:r>
            <a:r>
              <a:rPr lang="en-US" sz="2400" b="1" dirty="0">
                <a:highlight>
                  <a:srgbClr val="FFFF0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41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65E7-3D7B-8115-B6C6-72E8E13C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16" y="805393"/>
            <a:ext cx="6630105" cy="591608"/>
          </a:xfrm>
        </p:spPr>
        <p:txBody>
          <a:bodyPr/>
          <a:lstStyle/>
          <a:p>
            <a:r>
              <a:rPr lang="en-US" sz="2800" b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NSF CC* Regional Computing Award:</a:t>
            </a:r>
            <a:endParaRPr lang="en-US" sz="2800" dirty="0">
              <a:latin typeface="Raleway" panose="020B02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A9E0-7ED4-2CBE-ECC2-DC060448B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715" y="1397000"/>
            <a:ext cx="6381751" cy="482317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i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Development of Undergraduate High-Performance Computing Capacity with the CIMUSE Consortium</a:t>
            </a:r>
          </a:p>
          <a:p>
            <a:pPr>
              <a:spcBef>
                <a:spcPts val="0"/>
              </a:spcBef>
            </a:pPr>
            <a:r>
              <a:rPr lang="en-US" sz="2400" b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NSF Award #2322084</a:t>
            </a:r>
          </a:p>
          <a:p>
            <a:pPr>
              <a:spcBef>
                <a:spcPts val="0"/>
              </a:spcBef>
            </a:pPr>
            <a:endParaRPr lang="en-US" b="1" u="none" strike="noStrike" dirty="0">
              <a:solidFill>
                <a:srgbClr val="757070"/>
              </a:solidFill>
              <a:effectLst/>
              <a:latin typeface="Raleway" panose="020B0203030101060003" pitchFamily="34" charset="0"/>
            </a:endParaRPr>
          </a:p>
          <a:p>
            <a:pPr marR="3810" rtl="0" fontAlgn="base">
              <a:spcBef>
                <a:spcPts val="229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PUIs graduate about 40% of the nation’s STEM graduates yet tend to have limited access to advanced computational resources</a:t>
            </a:r>
          </a:p>
          <a:p>
            <a:pPr marR="3810" rtl="0" fontAlgn="base">
              <a:spcBef>
                <a:spcPts val="229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Computational modeling has reached the point where it has become a standard tool in scientific research and should be taught in a typical STEM curriculum</a:t>
            </a:r>
          </a:p>
          <a:p>
            <a:pPr>
              <a:spcBef>
                <a:spcPts val="0"/>
              </a:spcBef>
            </a:pPr>
            <a:endParaRPr lang="en-US" sz="2400" b="1" dirty="0"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Raleway" panose="020B0203030101060003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Raleway" panose="020B0203030101060003" pitchFamily="34" charset="0"/>
              </a:rPr>
            </a:br>
            <a:endParaRPr lang="en-US" sz="2400" dirty="0">
              <a:latin typeface="Raleway" panose="020B02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3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65E7-3D7B-8115-B6C6-72E8E13C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NSF CC* Regional Computing:</a:t>
            </a:r>
            <a:endParaRPr lang="en-US" sz="2800" dirty="0">
              <a:latin typeface="Raleway" panose="020B020303010106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7A9E0-7ED4-2CBE-ECC2-DC060448B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187" y="1397002"/>
            <a:ext cx="8380413" cy="443706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i="1" u="none" strike="noStrike" dirty="0">
                <a:solidFill>
                  <a:srgbClr val="757070"/>
                </a:solidFill>
                <a:effectLst/>
                <a:latin typeface="Raleway" panose="020B0203030101060003" pitchFamily="34" charset="0"/>
              </a:rPr>
              <a:t>Participants:</a:t>
            </a:r>
            <a:endParaRPr lang="en-US" sz="2400" b="1" u="none" strike="noStrike" dirty="0">
              <a:solidFill>
                <a:srgbClr val="757070"/>
              </a:solidFill>
              <a:effectLst/>
              <a:latin typeface="Raleway" panose="020B02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solidFill>
                <a:srgbClr val="757070"/>
              </a:solidFill>
              <a:latin typeface="Raleway" panose="020B02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Raleway" panose="020B0203030101060003" pitchFamily="34" charset="0"/>
              </a:rPr>
              <a:t>Missouri Western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Raleway" panose="020B0203030101060003" pitchFamily="34" charset="0"/>
              </a:rPr>
              <a:t>Southeast Missouri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Raleway" panose="020B0203030101060003" pitchFamily="34" charset="0"/>
              </a:rPr>
              <a:t>Truman State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Raleway" panose="020B0203030101060003" pitchFamily="34" charset="0"/>
              </a:rPr>
              <a:t>Webster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effectLst/>
              <a:latin typeface="Raleway" panose="020B02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>
                <a:latin typeface="Raleway" panose="020B0203030101060003" pitchFamily="34" charset="0"/>
              </a:rPr>
              <a:t>With support from: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Raleway" panose="020B02030301010600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Raleway" panose="020B0203030101060003" pitchFamily="34" charset="0"/>
              </a:rPr>
              <a:t>University of Missouri System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Raleway" panose="020B0203030101060003" pitchFamily="34" charset="0"/>
              </a:rPr>
              <a:t>- Research Support Services (RSS)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Raleway" panose="020B0203030101060003" pitchFamily="34" charset="0"/>
              </a:rPr>
              <a:t>- Mis</a:t>
            </a:r>
            <a:r>
              <a:rPr lang="en-US" sz="2400" b="1" dirty="0">
                <a:latin typeface="Raleway" panose="020B0203030101060003" pitchFamily="34" charset="0"/>
              </a:rPr>
              <a:t>souri Research and Education Network (MOREnet)</a:t>
            </a:r>
            <a:endParaRPr lang="en-US" sz="2400" b="1" dirty="0">
              <a:effectLst/>
              <a:latin typeface="Raleway" panose="020B0203030101060003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dirty="0">
              <a:effectLst/>
              <a:latin typeface="Raleway" panose="020B0203030101060003" pitchFamily="34" charset="0"/>
            </a:endParaRPr>
          </a:p>
          <a:p>
            <a:pPr marL="0" indent="0">
              <a:buNone/>
            </a:pPr>
            <a:br>
              <a:rPr lang="en-US" sz="2400" dirty="0">
                <a:latin typeface="Raleway" panose="020B0203030101060003" pitchFamily="34" charset="0"/>
              </a:rPr>
            </a:br>
            <a:endParaRPr lang="en-US" sz="2400" dirty="0">
              <a:latin typeface="Raleway" panose="020B02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3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Template" id="{76187828-1F5E-46E0-B74D-03BBD559E214}" vid="{14669F34-B6A9-4E10-BE1F-286959F14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Template" id="{76187828-1F5E-46E0-B74D-03BBD559E214}" vid="{75D81CC5-01AC-4E1E-BB3D-BA003E0302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Light Template</Template>
  <TotalTime>9917</TotalTime>
  <Words>1444</Words>
  <Application>Microsoft Office PowerPoint</Application>
  <PresentationFormat>On-screen Show (4:3)</PresentationFormat>
  <Paragraphs>189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Abhaya Libre</vt:lpstr>
      <vt:lpstr>Aptos</vt:lpstr>
      <vt:lpstr>Arial</vt:lpstr>
      <vt:lpstr>Encode Sans</vt:lpstr>
      <vt:lpstr>Encode Sans Condensed</vt:lpstr>
      <vt:lpstr>Raleway</vt:lpstr>
      <vt:lpstr>Symbol</vt:lpstr>
      <vt:lpstr>Office Theme</vt:lpstr>
      <vt:lpstr>Custom Design</vt:lpstr>
      <vt:lpstr>PowerPoint Presentation</vt:lpstr>
      <vt:lpstr>NSF CC* Planning Grant Experience*</vt:lpstr>
      <vt:lpstr>NSF CC* Planning Grant Experience</vt:lpstr>
      <vt:lpstr>NSF CC* Planning Grant Experience</vt:lpstr>
      <vt:lpstr>NSF CC* Planning Grant Experience</vt:lpstr>
      <vt:lpstr>NSF CC* Planning Grant Experience</vt:lpstr>
      <vt:lpstr>Why focus on Primarily Undergraduate Institutions?</vt:lpstr>
      <vt:lpstr>NSF CC* Regional Computing Award:</vt:lpstr>
      <vt:lpstr>NSF CC* Regional Computing:</vt:lpstr>
      <vt:lpstr>NSF CC* Regional Computing:</vt:lpstr>
      <vt:lpstr>NSF CC* Regional Computing:</vt:lpstr>
      <vt:lpstr>NSF CC* Regional Computing:</vt:lpstr>
      <vt:lpstr>NSF CC* Regional Computing:</vt:lpstr>
      <vt:lpstr>PowerPoint Presentation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Byers, Chip &lt;chip@more.net&gt;</dc:creator>
  <cp:lastModifiedBy>Byers, Chip &lt;chip@more.net&gt;</cp:lastModifiedBy>
  <cp:revision>87</cp:revision>
  <cp:lastPrinted>2022-08-01T04:34:25Z</cp:lastPrinted>
  <dcterms:created xsi:type="dcterms:W3CDTF">2021-03-09T08:32:18Z</dcterms:created>
  <dcterms:modified xsi:type="dcterms:W3CDTF">2024-04-18T05:18:02Z</dcterms:modified>
</cp:coreProperties>
</file>