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4"/>
  </p:sldMasterIdLst>
  <p:notesMasterIdLst>
    <p:notesMasterId r:id="rId34"/>
  </p:notesMasterIdLst>
  <p:sldIdLst>
    <p:sldId id="256" r:id="rId5"/>
    <p:sldId id="270" r:id="rId6"/>
    <p:sldId id="269"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74" r:id="rId20"/>
    <p:sldId id="271" r:id="rId21"/>
    <p:sldId id="272" r:id="rId22"/>
    <p:sldId id="273" r:id="rId23"/>
    <p:sldId id="275" r:id="rId24"/>
    <p:sldId id="276" r:id="rId25"/>
    <p:sldId id="277" r:id="rId26"/>
    <p:sldId id="278" r:id="rId27"/>
    <p:sldId id="279" r:id="rId28"/>
    <p:sldId id="281" r:id="rId29"/>
    <p:sldId id="282" r:id="rId30"/>
    <p:sldId id="284" r:id="rId31"/>
    <p:sldId id="280" r:id="rId32"/>
    <p:sldId id="283" r:id="rId33"/>
  </p:sldIdLst>
  <p:sldSz cx="9144000" cy="5143500" type="screen16x9"/>
  <p:notesSz cx="6858000" cy="9144000"/>
  <p:embeddedFontLst>
    <p:embeddedFont>
      <p:font typeface="Georgia" panose="02040502050405020303" pitchFamily="18" charset="0"/>
      <p:regular r:id="rId35"/>
      <p:bold r:id="rId36"/>
      <p:italic r:id="rId37"/>
      <p:boldItalic r:id="rId38"/>
    </p:embeddedFont>
    <p:embeddedFont>
      <p:font typeface="Poppins" panose="00000500000000000000" pitchFamily="2"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430969-A3E8-4FB3-AB43-9EF60CE03D83}" v="3" dt="2024-04-18T14:24:06.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0" d="100"/>
          <a:sy n="130" d="100"/>
        </p:scale>
        <p:origin x="1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d2bf27832_0_10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g11d2bf27832_0_10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5bf16dd1a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5bf16dd1a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d2bf27832_0_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11d2bf27832_0_9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5bf16dd1af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15bf16dd1af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d2bf27832_0_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11d2bf27832_0_8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1d2bf27832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11d2bf27832_0_9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1d2bf27832_0_9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90" name="Google Shape;290;g11d2bf27832_0_9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7e4bf1d83d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g27e4bf1d83d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4954c0a014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&lt;100 Districts $6250</a:t>
            </a:r>
            <a:endParaRPr/>
          </a:p>
          <a:p>
            <a:pPr marL="0" lvl="0" indent="0" algn="l" rtl="0">
              <a:lnSpc>
                <a:spcPct val="100000"/>
              </a:lnSpc>
              <a:spcBef>
                <a:spcPts val="0"/>
              </a:spcBef>
              <a:spcAft>
                <a:spcPts val="0"/>
              </a:spcAft>
              <a:buSzPts val="1400"/>
              <a:buNone/>
            </a:pPr>
            <a:r>
              <a:rPr lang="en"/>
              <a:t>&gt;100 Districts $8,250</a:t>
            </a:r>
            <a:endParaRPr/>
          </a:p>
          <a:p>
            <a:pPr marL="0" lvl="0" indent="0" algn="l" rtl="0">
              <a:lnSpc>
                <a:spcPct val="100000"/>
              </a:lnSpc>
              <a:spcBef>
                <a:spcPts val="0"/>
              </a:spcBef>
              <a:spcAft>
                <a:spcPts val="0"/>
              </a:spcAft>
              <a:buSzPts val="1400"/>
              <a:buNone/>
            </a:pPr>
            <a:r>
              <a:rPr lang="en"/>
              <a:t>Statewide $15k and $17k</a:t>
            </a:r>
            <a:endParaRPr/>
          </a:p>
          <a:p>
            <a:pPr marL="0" lvl="0" indent="0" algn="l" rtl="0">
              <a:lnSpc>
                <a:spcPct val="130000"/>
              </a:lnSpc>
              <a:spcBef>
                <a:spcPts val="0"/>
              </a:spcBef>
              <a:spcAft>
                <a:spcPts val="0"/>
              </a:spcAft>
              <a:buClr>
                <a:schemeClr val="dk1"/>
              </a:buClr>
              <a:buSzPts val="1100"/>
              <a:buFont typeface="Arial"/>
              <a:buNone/>
            </a:pPr>
            <a:r>
              <a:rPr lang="en">
                <a:solidFill>
                  <a:srgbClr val="572370"/>
                </a:solidFill>
                <a:latin typeface="Roboto"/>
                <a:ea typeface="Roboto"/>
                <a:cs typeface="Roboto"/>
                <a:sym typeface="Roboto"/>
              </a:rPr>
              <a:t>Tom Ingram - Co-Presenter</a:t>
            </a:r>
            <a:endParaRPr>
              <a:solidFill>
                <a:srgbClr val="572370"/>
              </a:solidFill>
              <a:latin typeface="Roboto"/>
              <a:ea typeface="Roboto"/>
              <a:cs typeface="Roboto"/>
              <a:sym typeface="Roboto"/>
            </a:endParaRPr>
          </a:p>
          <a:p>
            <a:pPr marL="0" lvl="0" indent="0" algn="l" rtl="0">
              <a:lnSpc>
                <a:spcPct val="130000"/>
              </a:lnSpc>
              <a:spcBef>
                <a:spcPts val="0"/>
              </a:spcBef>
              <a:spcAft>
                <a:spcPts val="0"/>
              </a:spcAft>
              <a:buClr>
                <a:schemeClr val="dk1"/>
              </a:buClr>
              <a:buSzPts val="1100"/>
              <a:buFont typeface="Arial"/>
              <a:buNone/>
            </a:pPr>
            <a:r>
              <a:rPr lang="en" sz="1350">
                <a:solidFill>
                  <a:srgbClr val="9237A5"/>
                </a:solidFill>
                <a:latin typeface="Roboto"/>
                <a:ea typeface="Roboto"/>
                <a:cs typeface="Roboto"/>
                <a:sym typeface="Roboto"/>
              </a:rPr>
              <a:t>Director of Information Technology</a:t>
            </a:r>
            <a:endParaRPr sz="1350">
              <a:solidFill>
                <a:srgbClr val="9237A5"/>
              </a:solidFill>
              <a:latin typeface="Roboto"/>
              <a:ea typeface="Roboto"/>
              <a:cs typeface="Roboto"/>
              <a:sym typeface="Roboto"/>
            </a:endParaRPr>
          </a:p>
          <a:p>
            <a:pPr marL="0" lvl="0" indent="0" algn="l" rtl="0">
              <a:lnSpc>
                <a:spcPct val="130000"/>
              </a:lnSpc>
              <a:spcBef>
                <a:spcPts val="0"/>
              </a:spcBef>
              <a:spcAft>
                <a:spcPts val="0"/>
              </a:spcAft>
              <a:buClr>
                <a:schemeClr val="dk1"/>
              </a:buClr>
              <a:buSzPts val="1100"/>
              <a:buFont typeface="Arial"/>
              <a:buNone/>
            </a:pPr>
            <a:r>
              <a:rPr lang="en" sz="1350">
                <a:solidFill>
                  <a:srgbClr val="9237A5"/>
                </a:solidFill>
                <a:latin typeface="Roboto"/>
                <a:ea typeface="Roboto"/>
                <a:cs typeface="Roboto"/>
                <a:sym typeface="Roboto"/>
              </a:rPr>
              <a:t>Escambia County School District</a:t>
            </a:r>
            <a:endParaRPr sz="1350">
              <a:solidFill>
                <a:srgbClr val="9237A5"/>
              </a:solidFill>
              <a:latin typeface="Roboto"/>
              <a:ea typeface="Roboto"/>
              <a:cs typeface="Roboto"/>
              <a:sym typeface="Roboto"/>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21" name="Google Shape;321;g14954c0a014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1d2bf27832_0_9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11d2bf27832_0_9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11d2bf27832_0_9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1d2bf27832_0_9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11d2bf27832_0_9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7e4bf1d83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Penny</a:t>
            </a:r>
            <a:endParaRPr sz="1200" b="0" i="0" u="none" strike="noStrike" cap="none">
              <a:solidFill>
                <a:schemeClr val="dk1"/>
              </a:solidFill>
              <a:latin typeface="Calibri"/>
              <a:ea typeface="Calibri"/>
              <a:cs typeface="Calibri"/>
              <a:sym typeface="Calibri"/>
            </a:endParaRPr>
          </a:p>
        </p:txBody>
      </p:sp>
      <p:sp>
        <p:nvSpPr>
          <p:cNvPr id="308" name="Google Shape;308;g27e4bf1d83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1d2bf27832_0_9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1d2bf27832_0_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bd23e41c8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2bd23e41c83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b71f47e6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1b71f47e6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 </a:t>
            </a:r>
            <a:endParaRPr/>
          </a:p>
        </p:txBody>
      </p:sp>
      <p:sp>
        <p:nvSpPr>
          <p:cNvPr id="379" name="Google Shape;379;g1b71f47e6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bd23e41c83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g2bd23e41c83_0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d23e41c83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Ben</a:t>
            </a:r>
            <a:endParaRPr/>
          </a:p>
        </p:txBody>
      </p:sp>
      <p:sp>
        <p:nvSpPr>
          <p:cNvPr id="420" name="Google Shape;420;g2bd23e41c8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bd23e41c8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g2bd23e41c83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bd23e41c8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2bd23e41c83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d23e41c83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Ben</a:t>
            </a:r>
            <a:endParaRPr/>
          </a:p>
        </p:txBody>
      </p:sp>
      <p:sp>
        <p:nvSpPr>
          <p:cNvPr id="420" name="Google Shape;420;g2bd23e41c8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2246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bd23e41c8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bd23e41c8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55a6055a9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55a6055a9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 </a:t>
            </a:r>
            <a:endParaRPr/>
          </a:p>
        </p:txBody>
      </p:sp>
      <p:sp>
        <p:nvSpPr>
          <p:cNvPr id="460" name="Google Shape;460;g255a6055a9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7e4bf1d8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7e4bf1d8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STEVE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5573f56943_0_3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g25573f56943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d2bf27832_0_8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g11d2bf27832_0_8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1d2bf27832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11d2bf27832_0_8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5bf16dd1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5bf16dd1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5bf16dd1a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5bf16dd1a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5bf16dd1a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5bf16dd1a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50" name="Google Shape;50;p12"/>
          <p:cNvGrpSpPr/>
          <p:nvPr/>
        </p:nvGrpSpPr>
        <p:grpSpPr>
          <a:xfrm>
            <a:off x="-37475" y="0"/>
            <a:ext cx="9218940" cy="792600"/>
            <a:chOff x="-627625" y="166875"/>
            <a:chExt cx="9565200" cy="792600"/>
          </a:xfrm>
        </p:grpSpPr>
        <p:sp>
          <p:nvSpPr>
            <p:cNvPr id="51" name="Google Shape;51;p12"/>
            <p:cNvSpPr/>
            <p:nvPr/>
          </p:nvSpPr>
          <p:spPr>
            <a:xfrm>
              <a:off x="-627625" y="166875"/>
              <a:ext cx="9565200" cy="792600"/>
            </a:xfrm>
            <a:prstGeom prst="roundRect">
              <a:avLst>
                <a:gd name="adj" fmla="val 16667"/>
              </a:avLst>
            </a:prstGeom>
            <a:solidFill>
              <a:srgbClr val="005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2"/>
            <p:cNvSpPr/>
            <p:nvPr/>
          </p:nvSpPr>
          <p:spPr>
            <a:xfrm>
              <a:off x="8715275" y="166875"/>
              <a:ext cx="222300" cy="393600"/>
            </a:xfrm>
            <a:prstGeom prst="rect">
              <a:avLst/>
            </a:prstGeom>
            <a:solidFill>
              <a:srgbClr val="005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 name="Google Shape;53;p12"/>
          <p:cNvPicPr preferRelativeResize="0"/>
          <p:nvPr/>
        </p:nvPicPr>
        <p:blipFill>
          <a:blip r:embed="rId2">
            <a:alphaModFix/>
          </a:blip>
          <a:stretch>
            <a:fillRect/>
          </a:stretch>
        </p:blipFill>
        <p:spPr>
          <a:xfrm>
            <a:off x="8097594" y="76620"/>
            <a:ext cx="923545" cy="639377"/>
          </a:xfrm>
          <a:prstGeom prst="rect">
            <a:avLst/>
          </a:prstGeom>
          <a:noFill/>
          <a:ln>
            <a:noFill/>
          </a:ln>
        </p:spPr>
      </p:pic>
      <p:pic>
        <p:nvPicPr>
          <p:cNvPr id="54" name="Google Shape;54;p12"/>
          <p:cNvPicPr preferRelativeResize="0"/>
          <p:nvPr/>
        </p:nvPicPr>
        <p:blipFill>
          <a:blip r:embed="rId3">
            <a:alphaModFix/>
          </a:blip>
          <a:stretch>
            <a:fillRect/>
          </a:stretch>
        </p:blipFill>
        <p:spPr>
          <a:xfrm>
            <a:off x="-2" y="45975"/>
            <a:ext cx="1236099" cy="7006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7" name="Google Shape;57;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58" name="Google Shape;58;p1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9" name="Google Shape;59;p1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0" name="Google Shape;60;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lnSpc>
                <a:spcPct val="100000"/>
              </a:lnSpc>
              <a:spcBef>
                <a:spcPts val="0"/>
              </a:spcBef>
              <a:spcAft>
                <a:spcPts val="0"/>
              </a:spcAft>
              <a:buSzPts val="1000"/>
              <a:buNone/>
              <a:defRPr/>
            </a:lvl1pPr>
            <a:lvl2pPr marL="0" lvl="1" indent="0" algn="r" rtl="0">
              <a:lnSpc>
                <a:spcPct val="100000"/>
              </a:lnSpc>
              <a:spcBef>
                <a:spcPts val="0"/>
              </a:spcBef>
              <a:spcAft>
                <a:spcPts val="0"/>
              </a:spcAft>
              <a:buSzPts val="1000"/>
              <a:buNone/>
              <a:defRPr/>
            </a:lvl2pPr>
            <a:lvl3pPr marL="0" lvl="2" indent="0" algn="r" rtl="0">
              <a:lnSpc>
                <a:spcPct val="100000"/>
              </a:lnSpc>
              <a:spcBef>
                <a:spcPts val="0"/>
              </a:spcBef>
              <a:spcAft>
                <a:spcPts val="0"/>
              </a:spcAft>
              <a:buSzPts val="1000"/>
              <a:buNone/>
              <a:defRPr/>
            </a:lvl3pPr>
            <a:lvl4pPr marL="0" lvl="3" indent="0" algn="r" rtl="0">
              <a:lnSpc>
                <a:spcPct val="100000"/>
              </a:lnSpc>
              <a:spcBef>
                <a:spcPts val="0"/>
              </a:spcBef>
              <a:spcAft>
                <a:spcPts val="0"/>
              </a:spcAft>
              <a:buSzPts val="1000"/>
              <a:buNone/>
              <a:defRPr/>
            </a:lvl4pPr>
            <a:lvl5pPr marL="0" lvl="4" indent="0" algn="r" rtl="0">
              <a:lnSpc>
                <a:spcPct val="100000"/>
              </a:lnSpc>
              <a:spcBef>
                <a:spcPts val="0"/>
              </a:spcBef>
              <a:spcAft>
                <a:spcPts val="0"/>
              </a:spcAft>
              <a:buSzPts val="1000"/>
              <a:buNone/>
              <a:defRPr/>
            </a:lvl5pPr>
            <a:lvl6pPr marL="0" lvl="5" indent="0" algn="r" rtl="0">
              <a:lnSpc>
                <a:spcPct val="100000"/>
              </a:lnSpc>
              <a:spcBef>
                <a:spcPts val="0"/>
              </a:spcBef>
              <a:spcAft>
                <a:spcPts val="0"/>
              </a:spcAft>
              <a:buSzPts val="1000"/>
              <a:buNone/>
              <a:defRPr/>
            </a:lvl6pPr>
            <a:lvl7pPr marL="0" lvl="6" indent="0" algn="r" rtl="0">
              <a:lnSpc>
                <a:spcPct val="100000"/>
              </a:lnSpc>
              <a:spcBef>
                <a:spcPts val="0"/>
              </a:spcBef>
              <a:spcAft>
                <a:spcPts val="0"/>
              </a:spcAft>
              <a:buSzPts val="1000"/>
              <a:buNone/>
              <a:defRPr/>
            </a:lvl7pPr>
            <a:lvl8pPr marL="0" lvl="7" indent="0" algn="r" rtl="0">
              <a:lnSpc>
                <a:spcPct val="100000"/>
              </a:lnSpc>
              <a:spcBef>
                <a:spcPts val="0"/>
              </a:spcBef>
              <a:spcAft>
                <a:spcPts val="0"/>
              </a:spcAft>
              <a:buSzPts val="1000"/>
              <a:buNone/>
              <a:defRPr/>
            </a:lvl8pPr>
            <a:lvl9pPr marL="0" lvl="8" indent="0" algn="r" rtl="0">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3" name="Google Shape;63;p14"/>
          <p:cNvSpPr>
            <a:spLocks noGrp="1"/>
          </p:cNvSpPr>
          <p:nvPr>
            <p:ph type="pic" idx="2"/>
          </p:nvPr>
        </p:nvSpPr>
        <p:spPr>
          <a:xfrm>
            <a:off x="3887391" y="740569"/>
            <a:ext cx="4629300" cy="3655200"/>
          </a:xfrm>
          <a:prstGeom prst="rect">
            <a:avLst/>
          </a:prstGeom>
          <a:noFill/>
          <a:ln>
            <a:noFill/>
          </a:ln>
        </p:spPr>
      </p:sp>
      <p:sp>
        <p:nvSpPr>
          <p:cNvPr id="64" name="Google Shape;64;p1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65" name="Google Shape;65;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 name="Google Shape;66;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7" name="Google Shape;67;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1">
  <p:cSld name="TWO_OBJECTS_WITH_TEXT_1">
    <p:spTree>
      <p:nvGrpSpPr>
        <p:cNvPr id="1" name="Shape 68"/>
        <p:cNvGrpSpPr/>
        <p:nvPr/>
      </p:nvGrpSpPr>
      <p:grpSpPr>
        <a:xfrm>
          <a:off x="0" y="0"/>
          <a:ext cx="0" cy="0"/>
          <a:chOff x="0" y="0"/>
          <a:chExt cx="0" cy="0"/>
        </a:xfrm>
      </p:grpSpPr>
      <p:grpSp>
        <p:nvGrpSpPr>
          <p:cNvPr id="69" name="Google Shape;69;p15"/>
          <p:cNvGrpSpPr/>
          <p:nvPr/>
        </p:nvGrpSpPr>
        <p:grpSpPr>
          <a:xfrm>
            <a:off x="95250" y="64050"/>
            <a:ext cx="8969748" cy="1161479"/>
            <a:chOff x="0" y="-16200"/>
            <a:chExt cx="11959664" cy="1548638"/>
          </a:xfrm>
        </p:grpSpPr>
        <p:sp>
          <p:nvSpPr>
            <p:cNvPr id="70" name="Google Shape;70;p15"/>
            <p:cNvSpPr/>
            <p:nvPr/>
          </p:nvSpPr>
          <p:spPr>
            <a:xfrm>
              <a:off x="0" y="-16162"/>
              <a:ext cx="11959500" cy="1548600"/>
            </a:xfrm>
            <a:prstGeom prst="roundRect">
              <a:avLst>
                <a:gd name="adj" fmla="val 16667"/>
              </a:avLst>
            </a:prstGeom>
            <a:solidFill>
              <a:srgbClr val="00569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 name="Google Shape;71;p15"/>
            <p:cNvSpPr/>
            <p:nvPr/>
          </p:nvSpPr>
          <p:spPr>
            <a:xfrm>
              <a:off x="11471564" y="-16200"/>
              <a:ext cx="488100" cy="535200"/>
            </a:xfrm>
            <a:prstGeom prst="rect">
              <a:avLst/>
            </a:prstGeom>
            <a:solidFill>
              <a:srgbClr val="00569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72" name="Google Shape;72;p15"/>
          <p:cNvSpPr txBox="1">
            <a:spLocks noGrp="1"/>
          </p:cNvSpPr>
          <p:nvPr>
            <p:ph type="title"/>
          </p:nvPr>
        </p:nvSpPr>
        <p:spPr>
          <a:xfrm>
            <a:off x="1728000" y="147692"/>
            <a:ext cx="67875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3300"/>
              <a:buFont typeface="Poppins"/>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3" name="Google Shape;73;p15"/>
          <p:cNvSpPr txBox="1">
            <a:spLocks noGrp="1"/>
          </p:cNvSpPr>
          <p:nvPr>
            <p:ph type="body" idx="1"/>
          </p:nvPr>
        </p:nvSpPr>
        <p:spPr>
          <a:xfrm>
            <a:off x="629841" y="13751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74" name="Google Shape;74;p15"/>
          <p:cNvSpPr txBox="1">
            <a:spLocks noGrp="1"/>
          </p:cNvSpPr>
          <p:nvPr>
            <p:ph type="body" idx="2"/>
          </p:nvPr>
        </p:nvSpPr>
        <p:spPr>
          <a:xfrm>
            <a:off x="629841" y="2000249"/>
            <a:ext cx="3868500" cy="2642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5" name="Google Shape;75;p15"/>
          <p:cNvSpPr txBox="1">
            <a:spLocks noGrp="1"/>
          </p:cNvSpPr>
          <p:nvPr>
            <p:ph type="body" idx="3"/>
          </p:nvPr>
        </p:nvSpPr>
        <p:spPr>
          <a:xfrm>
            <a:off x="4629150" y="13751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76" name="Google Shape;76;p15"/>
          <p:cNvSpPr txBox="1">
            <a:spLocks noGrp="1"/>
          </p:cNvSpPr>
          <p:nvPr>
            <p:ph type="body" idx="4"/>
          </p:nvPr>
        </p:nvSpPr>
        <p:spPr>
          <a:xfrm>
            <a:off x="4629150" y="2000249"/>
            <a:ext cx="3887400" cy="2642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77" name="Google Shape;77;p15"/>
          <p:cNvCxnSpPr/>
          <p:nvPr/>
        </p:nvCxnSpPr>
        <p:spPr>
          <a:xfrm>
            <a:off x="0" y="4744316"/>
            <a:ext cx="9144000" cy="0"/>
          </a:xfrm>
          <a:prstGeom prst="straightConnector1">
            <a:avLst/>
          </a:prstGeom>
          <a:noFill/>
          <a:ln w="19050" cap="flat" cmpd="sng">
            <a:solidFill>
              <a:srgbClr val="005696"/>
            </a:solidFill>
            <a:prstDash val="solid"/>
            <a:miter lim="800000"/>
            <a:headEnd type="none" w="sm" len="sm"/>
            <a:tailEnd type="none" w="sm" len="sm"/>
          </a:ln>
        </p:spPr>
      </p:cxnSp>
      <p:sp>
        <p:nvSpPr>
          <p:cNvPr id="78" name="Google Shape;78;p15"/>
          <p:cNvSpPr txBox="1">
            <a:spLocks noGrp="1"/>
          </p:cNvSpPr>
          <p:nvPr>
            <p:ph type="sldNum" idx="12"/>
          </p:nvPr>
        </p:nvSpPr>
        <p:spPr>
          <a:xfrm>
            <a:off x="8556784" y="4749851"/>
            <a:ext cx="548700" cy="3936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9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9" name="Google Shape;79;p15"/>
          <p:cNvPicPr preferRelativeResize="0"/>
          <p:nvPr/>
        </p:nvPicPr>
        <p:blipFill rotWithShape="1">
          <a:blip r:embed="rId2">
            <a:alphaModFix/>
          </a:blip>
          <a:srcRect/>
          <a:stretch/>
        </p:blipFill>
        <p:spPr>
          <a:xfrm>
            <a:off x="173736" y="220850"/>
            <a:ext cx="1237377" cy="8491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lt1"/>
        </a:solidFill>
        <a:effectLst/>
      </p:bgPr>
    </p:bg>
    <p:spTree>
      <p:nvGrpSpPr>
        <p:cNvPr id="1" name="Shape 80"/>
        <p:cNvGrpSpPr/>
        <p:nvPr/>
      </p:nvGrpSpPr>
      <p:grpSpPr>
        <a:xfrm>
          <a:off x="0" y="0"/>
          <a:ext cx="0" cy="0"/>
          <a:chOff x="0" y="0"/>
          <a:chExt cx="0" cy="0"/>
        </a:xfrm>
      </p:grpSpPr>
      <p:sp>
        <p:nvSpPr>
          <p:cNvPr id="81" name="Google Shape;81;p16"/>
          <p:cNvSpPr/>
          <p:nvPr/>
        </p:nvSpPr>
        <p:spPr>
          <a:xfrm>
            <a:off x="2824543" y="224523"/>
            <a:ext cx="6029700" cy="4694400"/>
          </a:xfrm>
          <a:prstGeom prst="rect">
            <a:avLst/>
          </a:prstGeom>
          <a:solidFill>
            <a:srgbClr val="BFBFBF"/>
          </a:solidFill>
          <a:ln w="63500" cap="flat" cmpd="thickThin">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82" name="Google Shape;82;p16"/>
          <p:cNvSpPr txBox="1">
            <a:spLocks noGrp="1"/>
          </p:cNvSpPr>
          <p:nvPr>
            <p:ph type="title"/>
          </p:nvPr>
        </p:nvSpPr>
        <p:spPr>
          <a:xfrm>
            <a:off x="2976113" y="1486492"/>
            <a:ext cx="57192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3300"/>
              <a:buNone/>
              <a:defRPr b="1">
                <a:solidFill>
                  <a:srgbClr val="005696"/>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83" name="Google Shape;83;p16"/>
          <p:cNvPicPr preferRelativeResize="0"/>
          <p:nvPr/>
        </p:nvPicPr>
        <p:blipFill rotWithShape="1">
          <a:blip r:embed="rId2">
            <a:alphaModFix/>
          </a:blip>
          <a:srcRect/>
          <a:stretch/>
        </p:blipFill>
        <p:spPr>
          <a:xfrm>
            <a:off x="255486" y="2662836"/>
            <a:ext cx="2441376" cy="2256141"/>
          </a:xfrm>
          <a:prstGeom prst="rect">
            <a:avLst/>
          </a:prstGeom>
          <a:noFill/>
          <a:ln w="38100" cap="sq" cmpd="thickThin">
            <a:solidFill>
              <a:srgbClr val="005696"/>
            </a:solidFill>
            <a:prstDash val="solid"/>
            <a:miter lim="800000"/>
            <a:headEnd type="none" w="sm" len="sm"/>
            <a:tailEnd type="none" w="sm" len="sm"/>
          </a:ln>
        </p:spPr>
      </p:pic>
      <p:sp>
        <p:nvSpPr>
          <p:cNvPr id="84" name="Google Shape;84;p16"/>
          <p:cNvSpPr txBox="1">
            <a:spLocks noGrp="1"/>
          </p:cNvSpPr>
          <p:nvPr>
            <p:ph type="body" idx="1"/>
          </p:nvPr>
        </p:nvSpPr>
        <p:spPr>
          <a:xfrm>
            <a:off x="2976113" y="3442097"/>
            <a:ext cx="5534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2100" i="1">
                <a:solidFill>
                  <a:srgbClr val="005696"/>
                </a:solidFill>
                <a:latin typeface="Arial"/>
                <a:ea typeface="Arial"/>
                <a:cs typeface="Arial"/>
                <a:sym typeface="Aria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grpSp>
        <p:nvGrpSpPr>
          <p:cNvPr id="85" name="Google Shape;85;p16"/>
          <p:cNvGrpSpPr/>
          <p:nvPr/>
        </p:nvGrpSpPr>
        <p:grpSpPr>
          <a:xfrm>
            <a:off x="238226" y="224523"/>
            <a:ext cx="2458575" cy="2256075"/>
            <a:chOff x="317635" y="299364"/>
            <a:chExt cx="3278100" cy="3008100"/>
          </a:xfrm>
        </p:grpSpPr>
        <p:sp>
          <p:nvSpPr>
            <p:cNvPr id="86" name="Google Shape;86;p16"/>
            <p:cNvSpPr/>
            <p:nvPr/>
          </p:nvSpPr>
          <p:spPr>
            <a:xfrm>
              <a:off x="317635" y="299364"/>
              <a:ext cx="3278100" cy="3008100"/>
            </a:xfrm>
            <a:prstGeom prst="rect">
              <a:avLst/>
            </a:prstGeom>
            <a:solidFill>
              <a:schemeClr val="lt1"/>
            </a:solidFill>
            <a:ln w="63500" cap="flat" cmpd="thinThick">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7" name="Google Shape;87;p16"/>
            <p:cNvPicPr preferRelativeResize="0"/>
            <p:nvPr/>
          </p:nvPicPr>
          <p:blipFill rotWithShape="1">
            <a:blip r:embed="rId3">
              <a:alphaModFix/>
            </a:blip>
            <a:srcRect/>
            <a:stretch/>
          </p:blipFill>
          <p:spPr>
            <a:xfrm>
              <a:off x="697026" y="392800"/>
              <a:ext cx="2519387" cy="1428100"/>
            </a:xfrm>
            <a:prstGeom prst="rect">
              <a:avLst/>
            </a:prstGeom>
            <a:noFill/>
            <a:ln>
              <a:noFill/>
            </a:ln>
          </p:spPr>
        </p:pic>
        <p:pic>
          <p:nvPicPr>
            <p:cNvPr id="88" name="Google Shape;88;p16"/>
            <p:cNvPicPr preferRelativeResize="0"/>
            <p:nvPr/>
          </p:nvPicPr>
          <p:blipFill rotWithShape="1">
            <a:blip r:embed="rId4">
              <a:alphaModFix/>
            </a:blip>
            <a:srcRect/>
            <a:stretch/>
          </p:blipFill>
          <p:spPr>
            <a:xfrm>
              <a:off x="363125" y="2110160"/>
              <a:ext cx="1555509" cy="1069225"/>
            </a:xfrm>
            <a:prstGeom prst="rect">
              <a:avLst/>
            </a:prstGeom>
            <a:noFill/>
            <a:ln>
              <a:noFill/>
            </a:ln>
          </p:spPr>
        </p:pic>
        <p:pic>
          <p:nvPicPr>
            <p:cNvPr id="89" name="Google Shape;89;p16"/>
            <p:cNvPicPr preferRelativeResize="0"/>
            <p:nvPr/>
          </p:nvPicPr>
          <p:blipFill rotWithShape="1">
            <a:blip r:embed="rId5">
              <a:alphaModFix/>
            </a:blip>
            <a:srcRect/>
            <a:stretch/>
          </p:blipFill>
          <p:spPr>
            <a:xfrm>
              <a:off x="1975983" y="2108465"/>
              <a:ext cx="1554480" cy="1072592"/>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 privacy">
  <p:cSld name="SECTION_TITLE_AND_DESCRIPTION_1">
    <p:spTree>
      <p:nvGrpSpPr>
        <p:cNvPr id="1" name="Shape 90"/>
        <p:cNvGrpSpPr/>
        <p:nvPr/>
      </p:nvGrpSpPr>
      <p:grpSpPr>
        <a:xfrm>
          <a:off x="0" y="0"/>
          <a:ext cx="0" cy="0"/>
          <a:chOff x="0" y="0"/>
          <a:chExt cx="0" cy="0"/>
        </a:xfrm>
      </p:grpSpPr>
      <p:grpSp>
        <p:nvGrpSpPr>
          <p:cNvPr id="91" name="Google Shape;91;p17"/>
          <p:cNvGrpSpPr/>
          <p:nvPr/>
        </p:nvGrpSpPr>
        <p:grpSpPr>
          <a:xfrm>
            <a:off x="-722650" y="124682"/>
            <a:ext cx="3321900" cy="4932315"/>
            <a:chOff x="-722650" y="213625"/>
            <a:chExt cx="3321900" cy="4843200"/>
          </a:xfrm>
        </p:grpSpPr>
        <p:sp>
          <p:nvSpPr>
            <p:cNvPr id="92" name="Google Shape;92;p17"/>
            <p:cNvSpPr/>
            <p:nvPr/>
          </p:nvSpPr>
          <p:spPr>
            <a:xfrm>
              <a:off x="-722650" y="213625"/>
              <a:ext cx="3321900" cy="4843200"/>
            </a:xfrm>
            <a:prstGeom prst="roundRect">
              <a:avLst>
                <a:gd name="adj" fmla="val 16667"/>
              </a:avLst>
            </a:prstGeom>
            <a:solidFill>
              <a:srgbClr val="005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p:nvPr/>
          </p:nvSpPr>
          <p:spPr>
            <a:xfrm>
              <a:off x="1859750" y="213625"/>
              <a:ext cx="739500" cy="1049100"/>
            </a:xfrm>
            <a:prstGeom prst="rect">
              <a:avLst/>
            </a:prstGeom>
            <a:solidFill>
              <a:srgbClr val="005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17"/>
          <p:cNvSpPr txBox="1">
            <a:spLocks noGrp="1"/>
          </p:cNvSpPr>
          <p:nvPr>
            <p:ph type="title"/>
          </p:nvPr>
        </p:nvSpPr>
        <p:spPr>
          <a:xfrm>
            <a:off x="158900" y="1233175"/>
            <a:ext cx="2259600" cy="3429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95" name="Google Shape;95;p17"/>
          <p:cNvSpPr txBox="1">
            <a:spLocks noGrp="1"/>
          </p:cNvSpPr>
          <p:nvPr>
            <p:ph type="body" idx="1"/>
          </p:nvPr>
        </p:nvSpPr>
        <p:spPr>
          <a:xfrm>
            <a:off x="2779975" y="124675"/>
            <a:ext cx="5996400" cy="4569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D4D4F"/>
              </a:buClr>
              <a:buSzPts val="1800"/>
              <a:buChar char="●"/>
              <a:defRPr>
                <a:solidFill>
                  <a:srgbClr val="4D4D4F"/>
                </a:solidFill>
              </a:defRPr>
            </a:lvl1pPr>
            <a:lvl2pPr marL="914400" lvl="1" indent="-317500" rtl="0">
              <a:spcBef>
                <a:spcPts val="0"/>
              </a:spcBef>
              <a:spcAft>
                <a:spcPts val="0"/>
              </a:spcAft>
              <a:buClr>
                <a:srgbClr val="4D4D4F"/>
              </a:buClr>
              <a:buSzPts val="1400"/>
              <a:buChar char="○"/>
              <a:defRPr>
                <a:solidFill>
                  <a:srgbClr val="4D4D4F"/>
                </a:solidFill>
              </a:defRPr>
            </a:lvl2pPr>
            <a:lvl3pPr marL="1371600" lvl="2" indent="-317500" rtl="0">
              <a:spcBef>
                <a:spcPts val="0"/>
              </a:spcBef>
              <a:spcAft>
                <a:spcPts val="0"/>
              </a:spcAft>
              <a:buClr>
                <a:srgbClr val="4D4D4F"/>
              </a:buClr>
              <a:buSzPts val="1400"/>
              <a:buChar char="■"/>
              <a:defRPr>
                <a:solidFill>
                  <a:srgbClr val="4D4D4F"/>
                </a:solidFill>
              </a:defRPr>
            </a:lvl3pPr>
            <a:lvl4pPr marL="1828800" lvl="3" indent="-317500" rtl="0">
              <a:spcBef>
                <a:spcPts val="0"/>
              </a:spcBef>
              <a:spcAft>
                <a:spcPts val="0"/>
              </a:spcAft>
              <a:buClr>
                <a:srgbClr val="4D4D4F"/>
              </a:buClr>
              <a:buSzPts val="1400"/>
              <a:buChar char="●"/>
              <a:defRPr>
                <a:solidFill>
                  <a:srgbClr val="4D4D4F"/>
                </a:solidFill>
              </a:defRPr>
            </a:lvl4pPr>
            <a:lvl5pPr marL="2286000" lvl="4" indent="-317500" rtl="0">
              <a:spcBef>
                <a:spcPts val="0"/>
              </a:spcBef>
              <a:spcAft>
                <a:spcPts val="0"/>
              </a:spcAft>
              <a:buClr>
                <a:srgbClr val="4D4D4F"/>
              </a:buClr>
              <a:buSzPts val="1400"/>
              <a:buChar char="○"/>
              <a:defRPr>
                <a:solidFill>
                  <a:srgbClr val="4D4D4F"/>
                </a:solidFill>
              </a:defRPr>
            </a:lvl5pPr>
            <a:lvl6pPr marL="2743200" lvl="5" indent="-317500" rtl="0">
              <a:spcBef>
                <a:spcPts val="0"/>
              </a:spcBef>
              <a:spcAft>
                <a:spcPts val="0"/>
              </a:spcAft>
              <a:buClr>
                <a:srgbClr val="4D4D4F"/>
              </a:buClr>
              <a:buSzPts val="1400"/>
              <a:buChar char="■"/>
              <a:defRPr>
                <a:solidFill>
                  <a:srgbClr val="4D4D4F"/>
                </a:solidFill>
              </a:defRPr>
            </a:lvl6pPr>
            <a:lvl7pPr marL="3200400" lvl="6" indent="-317500" rtl="0">
              <a:spcBef>
                <a:spcPts val="0"/>
              </a:spcBef>
              <a:spcAft>
                <a:spcPts val="0"/>
              </a:spcAft>
              <a:buClr>
                <a:srgbClr val="4D4D4F"/>
              </a:buClr>
              <a:buSzPts val="1400"/>
              <a:buChar char="●"/>
              <a:defRPr>
                <a:solidFill>
                  <a:srgbClr val="4D4D4F"/>
                </a:solidFill>
              </a:defRPr>
            </a:lvl7pPr>
            <a:lvl8pPr marL="3657600" lvl="7" indent="-317500" rtl="0">
              <a:spcBef>
                <a:spcPts val="0"/>
              </a:spcBef>
              <a:spcAft>
                <a:spcPts val="0"/>
              </a:spcAft>
              <a:buClr>
                <a:srgbClr val="4D4D4F"/>
              </a:buClr>
              <a:buSzPts val="1400"/>
              <a:buChar char="○"/>
              <a:defRPr>
                <a:solidFill>
                  <a:srgbClr val="4D4D4F"/>
                </a:solidFill>
              </a:defRPr>
            </a:lvl8pPr>
            <a:lvl9pPr marL="4114800" lvl="8" indent="-317500" rtl="0">
              <a:spcBef>
                <a:spcPts val="0"/>
              </a:spcBef>
              <a:spcAft>
                <a:spcPts val="0"/>
              </a:spcAft>
              <a:buClr>
                <a:srgbClr val="4D4D4F"/>
              </a:buClr>
              <a:buSzPts val="1400"/>
              <a:buChar char="■"/>
              <a:defRPr>
                <a:solidFill>
                  <a:srgbClr val="4D4D4F"/>
                </a:solidFill>
              </a:defRPr>
            </a:lvl9pPr>
          </a:lstStyle>
          <a:p>
            <a:endParaRPr/>
          </a:p>
        </p:txBody>
      </p:sp>
      <p:pic>
        <p:nvPicPr>
          <p:cNvPr id="96" name="Google Shape;96;p17"/>
          <p:cNvPicPr preferRelativeResize="0"/>
          <p:nvPr/>
        </p:nvPicPr>
        <p:blipFill>
          <a:blip r:embed="rId2">
            <a:alphaModFix/>
          </a:blip>
          <a:stretch>
            <a:fillRect/>
          </a:stretch>
        </p:blipFill>
        <p:spPr>
          <a:xfrm>
            <a:off x="158898" y="216075"/>
            <a:ext cx="1236099" cy="700649"/>
          </a:xfrm>
          <a:prstGeom prst="rect">
            <a:avLst/>
          </a:prstGeom>
          <a:noFill/>
          <a:ln>
            <a:noFill/>
          </a:ln>
        </p:spPr>
      </p:pic>
      <p:cxnSp>
        <p:nvCxnSpPr>
          <p:cNvPr id="97" name="Google Shape;97;p17"/>
          <p:cNvCxnSpPr/>
          <p:nvPr/>
        </p:nvCxnSpPr>
        <p:spPr>
          <a:xfrm>
            <a:off x="6225" y="4773175"/>
            <a:ext cx="9150300" cy="0"/>
          </a:xfrm>
          <a:prstGeom prst="straightConnector1">
            <a:avLst/>
          </a:prstGeom>
          <a:noFill/>
          <a:ln w="9525" cap="flat" cmpd="sng">
            <a:solidFill>
              <a:srgbClr val="005696"/>
            </a:solidFill>
            <a:prstDash val="solid"/>
            <a:round/>
            <a:headEnd type="none" w="med" len="med"/>
            <a:tailEnd type="none" w="med" len="med"/>
          </a:ln>
        </p:spPr>
      </p:cxnSp>
      <p:sp>
        <p:nvSpPr>
          <p:cNvPr id="98" name="Google Shape;98;p17"/>
          <p:cNvSpPr txBox="1"/>
          <p:nvPr/>
        </p:nvSpPr>
        <p:spPr>
          <a:xfrm>
            <a:off x="2779975" y="4773175"/>
            <a:ext cx="2692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t>Privacy &amp; Interoperability Symposium</a:t>
            </a:r>
            <a:endParaRPr sz="900" i="1"/>
          </a:p>
        </p:txBody>
      </p:sp>
      <p:sp>
        <p:nvSpPr>
          <p:cNvPr id="99" name="Google Shape;99;p17"/>
          <p:cNvSpPr txBox="1"/>
          <p:nvPr/>
        </p:nvSpPr>
        <p:spPr>
          <a:xfrm>
            <a:off x="6115625" y="4773175"/>
            <a:ext cx="26928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t>May 17-19, 2023</a:t>
            </a:r>
            <a:endParaRPr sz="900" i="1"/>
          </a:p>
        </p:txBody>
      </p:sp>
      <p:pic>
        <p:nvPicPr>
          <p:cNvPr id="100" name="Google Shape;100;p17"/>
          <p:cNvPicPr preferRelativeResize="0"/>
          <p:nvPr/>
        </p:nvPicPr>
        <p:blipFill>
          <a:blip r:embed="rId3">
            <a:alphaModFix/>
          </a:blip>
          <a:stretch>
            <a:fillRect/>
          </a:stretch>
        </p:blipFill>
        <p:spPr>
          <a:xfrm>
            <a:off x="158894" y="4217470"/>
            <a:ext cx="802304" cy="5557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Slide - privacy">
  <p:cSld name="SECTION_HEADER_1">
    <p:spTree>
      <p:nvGrpSpPr>
        <p:cNvPr id="1" name="Shape 101"/>
        <p:cNvGrpSpPr/>
        <p:nvPr/>
      </p:nvGrpSpPr>
      <p:grpSpPr>
        <a:xfrm>
          <a:off x="0" y="0"/>
          <a:ext cx="0" cy="0"/>
          <a:chOff x="0" y="0"/>
          <a:chExt cx="0" cy="0"/>
        </a:xfrm>
      </p:grpSpPr>
      <p:grpSp>
        <p:nvGrpSpPr>
          <p:cNvPr id="102" name="Google Shape;102;p18"/>
          <p:cNvGrpSpPr/>
          <p:nvPr/>
        </p:nvGrpSpPr>
        <p:grpSpPr>
          <a:xfrm>
            <a:off x="-635575" y="170100"/>
            <a:ext cx="9565200" cy="792600"/>
            <a:chOff x="-627625" y="166875"/>
            <a:chExt cx="9565200" cy="792600"/>
          </a:xfrm>
        </p:grpSpPr>
        <p:sp>
          <p:nvSpPr>
            <p:cNvPr id="103" name="Google Shape;103;p18"/>
            <p:cNvSpPr/>
            <p:nvPr/>
          </p:nvSpPr>
          <p:spPr>
            <a:xfrm>
              <a:off x="-627625" y="166875"/>
              <a:ext cx="9565200" cy="792600"/>
            </a:xfrm>
            <a:prstGeom prst="roundRect">
              <a:avLst>
                <a:gd name="adj" fmla="val 16667"/>
              </a:avLst>
            </a:prstGeom>
            <a:solidFill>
              <a:srgbClr val="005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8715275" y="166875"/>
              <a:ext cx="222300" cy="393600"/>
            </a:xfrm>
            <a:prstGeom prst="rect">
              <a:avLst/>
            </a:prstGeom>
            <a:solidFill>
              <a:srgbClr val="005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18"/>
          <p:cNvSpPr txBox="1">
            <a:spLocks noGrp="1"/>
          </p:cNvSpPr>
          <p:nvPr>
            <p:ph type="title"/>
          </p:nvPr>
        </p:nvSpPr>
        <p:spPr>
          <a:xfrm>
            <a:off x="1639325" y="170100"/>
            <a:ext cx="6145800" cy="7926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06" name="Google Shape;106;p18"/>
          <p:cNvPicPr preferRelativeResize="0"/>
          <p:nvPr/>
        </p:nvPicPr>
        <p:blipFill>
          <a:blip r:embed="rId2">
            <a:alphaModFix/>
          </a:blip>
          <a:stretch>
            <a:fillRect/>
          </a:stretch>
        </p:blipFill>
        <p:spPr>
          <a:xfrm>
            <a:off x="158898" y="216075"/>
            <a:ext cx="1236099" cy="700649"/>
          </a:xfrm>
          <a:prstGeom prst="rect">
            <a:avLst/>
          </a:prstGeom>
          <a:noFill/>
          <a:ln>
            <a:noFill/>
          </a:ln>
        </p:spPr>
      </p:pic>
      <p:cxnSp>
        <p:nvCxnSpPr>
          <p:cNvPr id="107" name="Google Shape;107;p18"/>
          <p:cNvCxnSpPr/>
          <p:nvPr/>
        </p:nvCxnSpPr>
        <p:spPr>
          <a:xfrm>
            <a:off x="6225" y="4773175"/>
            <a:ext cx="9150300" cy="0"/>
          </a:xfrm>
          <a:prstGeom prst="straightConnector1">
            <a:avLst/>
          </a:prstGeom>
          <a:noFill/>
          <a:ln w="9525" cap="flat" cmpd="sng">
            <a:solidFill>
              <a:srgbClr val="005696"/>
            </a:solidFill>
            <a:prstDash val="solid"/>
            <a:round/>
            <a:headEnd type="none" w="med" len="med"/>
            <a:tailEnd type="none" w="med" len="med"/>
          </a:ln>
        </p:spPr>
      </p:cxnSp>
      <p:sp>
        <p:nvSpPr>
          <p:cNvPr id="108" name="Google Shape;108;p18"/>
          <p:cNvSpPr txBox="1"/>
          <p:nvPr/>
        </p:nvSpPr>
        <p:spPr>
          <a:xfrm>
            <a:off x="158900" y="4773175"/>
            <a:ext cx="2692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t>Privacy &amp; Interoperability Symposium</a:t>
            </a:r>
            <a:endParaRPr sz="900" i="1"/>
          </a:p>
        </p:txBody>
      </p:sp>
      <p:sp>
        <p:nvSpPr>
          <p:cNvPr id="109" name="Google Shape;109;p18"/>
          <p:cNvSpPr txBox="1"/>
          <p:nvPr/>
        </p:nvSpPr>
        <p:spPr>
          <a:xfrm>
            <a:off x="6115625" y="4773175"/>
            <a:ext cx="26928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t>May 17-19, 2023</a:t>
            </a:r>
            <a:endParaRPr sz="900" i="1"/>
          </a:p>
        </p:txBody>
      </p:sp>
      <p:sp>
        <p:nvSpPr>
          <p:cNvPr id="110" name="Google Shape;110;p18"/>
          <p:cNvSpPr txBox="1">
            <a:spLocks noGrp="1"/>
          </p:cNvSpPr>
          <p:nvPr>
            <p:ph type="body" idx="1"/>
          </p:nvPr>
        </p:nvSpPr>
        <p:spPr>
          <a:xfrm>
            <a:off x="263025" y="1084888"/>
            <a:ext cx="8636700" cy="35661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D4D4F"/>
              </a:buClr>
              <a:buSzPts val="1800"/>
              <a:buChar char="●"/>
              <a:defRPr>
                <a:solidFill>
                  <a:srgbClr val="4D4D4F"/>
                </a:solidFill>
              </a:defRPr>
            </a:lvl1pPr>
            <a:lvl2pPr marL="914400" lvl="1" indent="-317500" rtl="0">
              <a:spcBef>
                <a:spcPts val="0"/>
              </a:spcBef>
              <a:spcAft>
                <a:spcPts val="0"/>
              </a:spcAft>
              <a:buClr>
                <a:srgbClr val="4D4D4F"/>
              </a:buClr>
              <a:buSzPts val="1400"/>
              <a:buChar char="○"/>
              <a:defRPr>
                <a:solidFill>
                  <a:srgbClr val="4D4D4F"/>
                </a:solidFill>
              </a:defRPr>
            </a:lvl2pPr>
            <a:lvl3pPr marL="1371600" lvl="2" indent="-317500" rtl="0">
              <a:spcBef>
                <a:spcPts val="0"/>
              </a:spcBef>
              <a:spcAft>
                <a:spcPts val="0"/>
              </a:spcAft>
              <a:buClr>
                <a:srgbClr val="4D4D4F"/>
              </a:buClr>
              <a:buSzPts val="1400"/>
              <a:buChar char="■"/>
              <a:defRPr>
                <a:solidFill>
                  <a:srgbClr val="4D4D4F"/>
                </a:solidFill>
              </a:defRPr>
            </a:lvl3pPr>
            <a:lvl4pPr marL="1828800" lvl="3" indent="-317500" rtl="0">
              <a:spcBef>
                <a:spcPts val="0"/>
              </a:spcBef>
              <a:spcAft>
                <a:spcPts val="0"/>
              </a:spcAft>
              <a:buClr>
                <a:srgbClr val="4D4D4F"/>
              </a:buClr>
              <a:buSzPts val="1400"/>
              <a:buChar char="●"/>
              <a:defRPr>
                <a:solidFill>
                  <a:srgbClr val="4D4D4F"/>
                </a:solidFill>
              </a:defRPr>
            </a:lvl4pPr>
            <a:lvl5pPr marL="2286000" lvl="4" indent="-317500" rtl="0">
              <a:spcBef>
                <a:spcPts val="0"/>
              </a:spcBef>
              <a:spcAft>
                <a:spcPts val="0"/>
              </a:spcAft>
              <a:buClr>
                <a:srgbClr val="4D4D4F"/>
              </a:buClr>
              <a:buSzPts val="1400"/>
              <a:buChar char="○"/>
              <a:defRPr>
                <a:solidFill>
                  <a:srgbClr val="4D4D4F"/>
                </a:solidFill>
              </a:defRPr>
            </a:lvl5pPr>
            <a:lvl6pPr marL="2743200" lvl="5" indent="-317500" rtl="0">
              <a:spcBef>
                <a:spcPts val="0"/>
              </a:spcBef>
              <a:spcAft>
                <a:spcPts val="0"/>
              </a:spcAft>
              <a:buClr>
                <a:srgbClr val="4D4D4F"/>
              </a:buClr>
              <a:buSzPts val="1400"/>
              <a:buChar char="■"/>
              <a:defRPr>
                <a:solidFill>
                  <a:srgbClr val="4D4D4F"/>
                </a:solidFill>
              </a:defRPr>
            </a:lvl6pPr>
            <a:lvl7pPr marL="3200400" lvl="6" indent="-317500" rtl="0">
              <a:spcBef>
                <a:spcPts val="0"/>
              </a:spcBef>
              <a:spcAft>
                <a:spcPts val="0"/>
              </a:spcAft>
              <a:buClr>
                <a:srgbClr val="4D4D4F"/>
              </a:buClr>
              <a:buSzPts val="1400"/>
              <a:buChar char="●"/>
              <a:defRPr>
                <a:solidFill>
                  <a:srgbClr val="4D4D4F"/>
                </a:solidFill>
              </a:defRPr>
            </a:lvl7pPr>
            <a:lvl8pPr marL="3657600" lvl="7" indent="-317500" rtl="0">
              <a:spcBef>
                <a:spcPts val="0"/>
              </a:spcBef>
              <a:spcAft>
                <a:spcPts val="0"/>
              </a:spcAft>
              <a:buClr>
                <a:srgbClr val="4D4D4F"/>
              </a:buClr>
              <a:buSzPts val="1400"/>
              <a:buChar char="○"/>
              <a:defRPr>
                <a:solidFill>
                  <a:srgbClr val="4D4D4F"/>
                </a:solidFill>
              </a:defRPr>
            </a:lvl8pPr>
            <a:lvl9pPr marL="4114800" lvl="8" indent="-317500" rtl="0">
              <a:spcBef>
                <a:spcPts val="0"/>
              </a:spcBef>
              <a:spcAft>
                <a:spcPts val="0"/>
              </a:spcAft>
              <a:buClr>
                <a:srgbClr val="4D4D4F"/>
              </a:buClr>
              <a:buSzPts val="1400"/>
              <a:buChar char="■"/>
              <a:defRPr>
                <a:solidFill>
                  <a:srgbClr val="4D4D4F"/>
                </a:solidFill>
              </a:defRPr>
            </a:lvl9pPr>
          </a:lstStyle>
          <a:p>
            <a:endParaRPr/>
          </a:p>
        </p:txBody>
      </p:sp>
      <p:pic>
        <p:nvPicPr>
          <p:cNvPr id="111" name="Google Shape;111;p18"/>
          <p:cNvPicPr preferRelativeResize="0"/>
          <p:nvPr/>
        </p:nvPicPr>
        <p:blipFill>
          <a:blip r:embed="rId3">
            <a:alphaModFix/>
          </a:blip>
          <a:stretch>
            <a:fillRect/>
          </a:stretch>
        </p:blipFill>
        <p:spPr>
          <a:xfrm>
            <a:off x="7884869" y="246707"/>
            <a:ext cx="923545" cy="63937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Slide">
  <p:cSld name="SECTION_HEADER_2">
    <p:spTree>
      <p:nvGrpSpPr>
        <p:cNvPr id="1" name="Shape 112"/>
        <p:cNvGrpSpPr/>
        <p:nvPr/>
      </p:nvGrpSpPr>
      <p:grpSpPr>
        <a:xfrm>
          <a:off x="0" y="0"/>
          <a:ext cx="0" cy="0"/>
          <a:chOff x="0" y="0"/>
          <a:chExt cx="0" cy="0"/>
        </a:xfrm>
      </p:grpSpPr>
      <p:grpSp>
        <p:nvGrpSpPr>
          <p:cNvPr id="113" name="Google Shape;113;p19"/>
          <p:cNvGrpSpPr/>
          <p:nvPr/>
        </p:nvGrpSpPr>
        <p:grpSpPr>
          <a:xfrm>
            <a:off x="-635575" y="170100"/>
            <a:ext cx="9565200" cy="792600"/>
            <a:chOff x="-627625" y="166875"/>
            <a:chExt cx="9565200" cy="792600"/>
          </a:xfrm>
        </p:grpSpPr>
        <p:sp>
          <p:nvSpPr>
            <p:cNvPr id="114" name="Google Shape;114;p19"/>
            <p:cNvSpPr/>
            <p:nvPr/>
          </p:nvSpPr>
          <p:spPr>
            <a:xfrm>
              <a:off x="-627625" y="166875"/>
              <a:ext cx="9565200" cy="792600"/>
            </a:xfrm>
            <a:prstGeom prst="roundRect">
              <a:avLst>
                <a:gd name="adj" fmla="val 16667"/>
              </a:avLst>
            </a:prstGeom>
            <a:solidFill>
              <a:srgbClr val="005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p:nvPr/>
          </p:nvSpPr>
          <p:spPr>
            <a:xfrm>
              <a:off x="8715275" y="166875"/>
              <a:ext cx="222300" cy="393600"/>
            </a:xfrm>
            <a:prstGeom prst="rect">
              <a:avLst/>
            </a:prstGeom>
            <a:solidFill>
              <a:srgbClr val="005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9"/>
          <p:cNvSpPr txBox="1">
            <a:spLocks noGrp="1"/>
          </p:cNvSpPr>
          <p:nvPr>
            <p:ph type="title"/>
          </p:nvPr>
        </p:nvSpPr>
        <p:spPr>
          <a:xfrm>
            <a:off x="1639325" y="170100"/>
            <a:ext cx="7169100" cy="7926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17" name="Google Shape;117;p19"/>
          <p:cNvPicPr preferRelativeResize="0"/>
          <p:nvPr/>
        </p:nvPicPr>
        <p:blipFill>
          <a:blip r:embed="rId2">
            <a:alphaModFix/>
          </a:blip>
          <a:stretch>
            <a:fillRect/>
          </a:stretch>
        </p:blipFill>
        <p:spPr>
          <a:xfrm>
            <a:off x="158898" y="216075"/>
            <a:ext cx="1236099" cy="700649"/>
          </a:xfrm>
          <a:prstGeom prst="rect">
            <a:avLst/>
          </a:prstGeom>
          <a:noFill/>
          <a:ln>
            <a:noFill/>
          </a:ln>
        </p:spPr>
      </p:pic>
      <p:cxnSp>
        <p:nvCxnSpPr>
          <p:cNvPr id="118" name="Google Shape;118;p19"/>
          <p:cNvCxnSpPr/>
          <p:nvPr/>
        </p:nvCxnSpPr>
        <p:spPr>
          <a:xfrm>
            <a:off x="6225" y="4773175"/>
            <a:ext cx="9150300" cy="0"/>
          </a:xfrm>
          <a:prstGeom prst="straightConnector1">
            <a:avLst/>
          </a:prstGeom>
          <a:noFill/>
          <a:ln w="9525" cap="flat" cmpd="sng">
            <a:solidFill>
              <a:srgbClr val="005696"/>
            </a:solidFill>
            <a:prstDash val="solid"/>
            <a:round/>
            <a:headEnd type="none" w="med" len="med"/>
            <a:tailEnd type="none" w="med" len="med"/>
          </a:ln>
        </p:spPr>
      </p:cxnSp>
      <p:sp>
        <p:nvSpPr>
          <p:cNvPr id="119" name="Google Shape;119;p19"/>
          <p:cNvSpPr txBox="1"/>
          <p:nvPr/>
        </p:nvSpPr>
        <p:spPr>
          <a:xfrm>
            <a:off x="158900" y="4773175"/>
            <a:ext cx="2692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t>Privacy &amp; Interoperability Symposium</a:t>
            </a:r>
            <a:endParaRPr sz="900" i="1"/>
          </a:p>
        </p:txBody>
      </p:sp>
      <p:sp>
        <p:nvSpPr>
          <p:cNvPr id="120" name="Google Shape;120;p19"/>
          <p:cNvSpPr txBox="1"/>
          <p:nvPr/>
        </p:nvSpPr>
        <p:spPr>
          <a:xfrm>
            <a:off x="6115625" y="4773175"/>
            <a:ext cx="26928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t>May 17-19, 2023</a:t>
            </a:r>
            <a:endParaRPr sz="900" i="1"/>
          </a:p>
        </p:txBody>
      </p:sp>
      <p:sp>
        <p:nvSpPr>
          <p:cNvPr id="121" name="Google Shape;121;p19"/>
          <p:cNvSpPr txBox="1">
            <a:spLocks noGrp="1"/>
          </p:cNvSpPr>
          <p:nvPr>
            <p:ph type="body" idx="1"/>
          </p:nvPr>
        </p:nvSpPr>
        <p:spPr>
          <a:xfrm>
            <a:off x="263025" y="1084888"/>
            <a:ext cx="8636700" cy="35661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D4D4F"/>
              </a:buClr>
              <a:buSzPts val="1800"/>
              <a:buChar char="●"/>
              <a:defRPr>
                <a:solidFill>
                  <a:srgbClr val="4D4D4F"/>
                </a:solidFill>
              </a:defRPr>
            </a:lvl1pPr>
            <a:lvl2pPr marL="914400" lvl="1" indent="-317500" rtl="0">
              <a:spcBef>
                <a:spcPts val="0"/>
              </a:spcBef>
              <a:spcAft>
                <a:spcPts val="0"/>
              </a:spcAft>
              <a:buClr>
                <a:srgbClr val="4D4D4F"/>
              </a:buClr>
              <a:buSzPts val="1400"/>
              <a:buChar char="○"/>
              <a:defRPr>
                <a:solidFill>
                  <a:srgbClr val="4D4D4F"/>
                </a:solidFill>
              </a:defRPr>
            </a:lvl2pPr>
            <a:lvl3pPr marL="1371600" lvl="2" indent="-317500" rtl="0">
              <a:spcBef>
                <a:spcPts val="0"/>
              </a:spcBef>
              <a:spcAft>
                <a:spcPts val="0"/>
              </a:spcAft>
              <a:buClr>
                <a:srgbClr val="4D4D4F"/>
              </a:buClr>
              <a:buSzPts val="1400"/>
              <a:buChar char="■"/>
              <a:defRPr>
                <a:solidFill>
                  <a:srgbClr val="4D4D4F"/>
                </a:solidFill>
              </a:defRPr>
            </a:lvl3pPr>
            <a:lvl4pPr marL="1828800" lvl="3" indent="-317500" rtl="0">
              <a:spcBef>
                <a:spcPts val="0"/>
              </a:spcBef>
              <a:spcAft>
                <a:spcPts val="0"/>
              </a:spcAft>
              <a:buClr>
                <a:srgbClr val="4D4D4F"/>
              </a:buClr>
              <a:buSzPts val="1400"/>
              <a:buChar char="●"/>
              <a:defRPr>
                <a:solidFill>
                  <a:srgbClr val="4D4D4F"/>
                </a:solidFill>
              </a:defRPr>
            </a:lvl4pPr>
            <a:lvl5pPr marL="2286000" lvl="4" indent="-317500" rtl="0">
              <a:spcBef>
                <a:spcPts val="0"/>
              </a:spcBef>
              <a:spcAft>
                <a:spcPts val="0"/>
              </a:spcAft>
              <a:buClr>
                <a:srgbClr val="4D4D4F"/>
              </a:buClr>
              <a:buSzPts val="1400"/>
              <a:buChar char="○"/>
              <a:defRPr>
                <a:solidFill>
                  <a:srgbClr val="4D4D4F"/>
                </a:solidFill>
              </a:defRPr>
            </a:lvl5pPr>
            <a:lvl6pPr marL="2743200" lvl="5" indent="-317500" rtl="0">
              <a:spcBef>
                <a:spcPts val="0"/>
              </a:spcBef>
              <a:spcAft>
                <a:spcPts val="0"/>
              </a:spcAft>
              <a:buClr>
                <a:srgbClr val="4D4D4F"/>
              </a:buClr>
              <a:buSzPts val="1400"/>
              <a:buChar char="■"/>
              <a:defRPr>
                <a:solidFill>
                  <a:srgbClr val="4D4D4F"/>
                </a:solidFill>
              </a:defRPr>
            </a:lvl6pPr>
            <a:lvl7pPr marL="3200400" lvl="6" indent="-317500" rtl="0">
              <a:spcBef>
                <a:spcPts val="0"/>
              </a:spcBef>
              <a:spcAft>
                <a:spcPts val="0"/>
              </a:spcAft>
              <a:buClr>
                <a:srgbClr val="4D4D4F"/>
              </a:buClr>
              <a:buSzPts val="1400"/>
              <a:buChar char="●"/>
              <a:defRPr>
                <a:solidFill>
                  <a:srgbClr val="4D4D4F"/>
                </a:solidFill>
              </a:defRPr>
            </a:lvl7pPr>
            <a:lvl8pPr marL="3657600" lvl="7" indent="-317500" rtl="0">
              <a:spcBef>
                <a:spcPts val="0"/>
              </a:spcBef>
              <a:spcAft>
                <a:spcPts val="0"/>
              </a:spcAft>
              <a:buClr>
                <a:srgbClr val="4D4D4F"/>
              </a:buClr>
              <a:buSzPts val="1400"/>
              <a:buChar char="○"/>
              <a:defRPr>
                <a:solidFill>
                  <a:srgbClr val="4D4D4F"/>
                </a:solidFill>
              </a:defRPr>
            </a:lvl8pPr>
            <a:lvl9pPr marL="4114800" lvl="8" indent="-317500" rtl="0">
              <a:spcBef>
                <a:spcPts val="0"/>
              </a:spcBef>
              <a:spcAft>
                <a:spcPts val="0"/>
              </a:spcAft>
              <a:buClr>
                <a:srgbClr val="4D4D4F"/>
              </a:buClr>
              <a:buSzPts val="1400"/>
              <a:buChar char="■"/>
              <a:defRPr>
                <a:solidFill>
                  <a:srgbClr val="4D4D4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hyperlink" Target="https://sdpc.a4l.org/" TargetMode="External"/><Relationship Id="rId4" Type="http://schemas.openxmlformats.org/officeDocument/2006/relationships/hyperlink" Target="https://www.a4l.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p:nvPr/>
        </p:nvSpPr>
        <p:spPr>
          <a:xfrm>
            <a:off x="0" y="1613375"/>
            <a:ext cx="9213000" cy="95400"/>
          </a:xfrm>
          <a:prstGeom prst="rect">
            <a:avLst/>
          </a:prstGeom>
          <a:solidFill>
            <a:srgbClr val="A1C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20"/>
          <p:cNvPicPr preferRelativeResize="0"/>
          <p:nvPr/>
        </p:nvPicPr>
        <p:blipFill rotWithShape="1">
          <a:blip r:embed="rId3">
            <a:alphaModFix/>
          </a:blip>
          <a:srcRect t="8500"/>
          <a:stretch/>
        </p:blipFill>
        <p:spPr>
          <a:xfrm>
            <a:off x="0" y="1651238"/>
            <a:ext cx="9281700" cy="5660474"/>
          </a:xfrm>
          <a:prstGeom prst="rect">
            <a:avLst/>
          </a:prstGeom>
          <a:noFill/>
          <a:ln>
            <a:noFill/>
          </a:ln>
        </p:spPr>
      </p:pic>
      <p:pic>
        <p:nvPicPr>
          <p:cNvPr id="128" name="Google Shape;128;p20" descr="The Virginia Department of Education Banner"/>
          <p:cNvPicPr preferRelativeResize="0"/>
          <p:nvPr/>
        </p:nvPicPr>
        <p:blipFill rotWithShape="1">
          <a:blip r:embed="rId4">
            <a:alphaModFix/>
          </a:blip>
          <a:srcRect/>
          <a:stretch/>
        </p:blipFill>
        <p:spPr>
          <a:xfrm>
            <a:off x="4524375" y="2524125"/>
            <a:ext cx="95250" cy="95250"/>
          </a:xfrm>
          <a:prstGeom prst="rect">
            <a:avLst/>
          </a:prstGeom>
          <a:noFill/>
          <a:ln>
            <a:noFill/>
          </a:ln>
        </p:spPr>
      </p:pic>
      <p:sp>
        <p:nvSpPr>
          <p:cNvPr id="129" name="Google Shape;129;p20"/>
          <p:cNvSpPr txBox="1"/>
          <p:nvPr/>
        </p:nvSpPr>
        <p:spPr>
          <a:xfrm>
            <a:off x="141625" y="110050"/>
            <a:ext cx="63849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005696"/>
                </a:solidFill>
                <a:latin typeface="Georgia"/>
                <a:ea typeface="Georgia"/>
                <a:cs typeface="Georgia"/>
                <a:sym typeface="Georgia"/>
              </a:rPr>
              <a:t>Student Data </a:t>
            </a:r>
            <a:endParaRPr sz="2400" b="1">
              <a:solidFill>
                <a:srgbClr val="005696"/>
              </a:solidFill>
              <a:latin typeface="Georgia"/>
              <a:ea typeface="Georgia"/>
              <a:cs typeface="Georgia"/>
              <a:sym typeface="Georgia"/>
            </a:endParaRPr>
          </a:p>
          <a:p>
            <a:pPr marL="0" lvl="0" indent="0" algn="l" rtl="0">
              <a:spcBef>
                <a:spcPts val="0"/>
              </a:spcBef>
              <a:spcAft>
                <a:spcPts val="0"/>
              </a:spcAft>
              <a:buNone/>
            </a:pPr>
            <a:r>
              <a:rPr lang="en" sz="2400" b="1">
                <a:solidFill>
                  <a:srgbClr val="005696"/>
                </a:solidFill>
                <a:latin typeface="Georgia"/>
                <a:ea typeface="Georgia"/>
                <a:cs typeface="Georgia"/>
                <a:sym typeface="Georgia"/>
              </a:rPr>
              <a:t>Privacy Consortium </a:t>
            </a:r>
            <a:endParaRPr sz="2400" b="1">
              <a:solidFill>
                <a:srgbClr val="005696"/>
              </a:solidFill>
              <a:latin typeface="Georgia"/>
              <a:ea typeface="Georgia"/>
              <a:cs typeface="Georgia"/>
              <a:sym typeface="Georgia"/>
            </a:endParaRPr>
          </a:p>
          <a:p>
            <a:pPr marL="0" lvl="0" indent="0" algn="l" rtl="0">
              <a:spcBef>
                <a:spcPts val="0"/>
              </a:spcBef>
              <a:spcAft>
                <a:spcPts val="0"/>
              </a:spcAft>
              <a:buNone/>
            </a:pPr>
            <a:r>
              <a:rPr lang="en" sz="3700" b="1">
                <a:solidFill>
                  <a:srgbClr val="FF671F"/>
                </a:solidFill>
                <a:latin typeface="Georgia"/>
                <a:ea typeface="Georgia"/>
                <a:cs typeface="Georgia"/>
                <a:sym typeface="Georgia"/>
              </a:rPr>
              <a:t>Introduction</a:t>
            </a:r>
            <a:endParaRPr sz="3700" b="1">
              <a:solidFill>
                <a:srgbClr val="FF671F"/>
              </a:solidFill>
              <a:latin typeface="Georgia"/>
              <a:ea typeface="Georgia"/>
              <a:cs typeface="Georgia"/>
              <a:sym typeface="Georgia"/>
            </a:endParaRPr>
          </a:p>
        </p:txBody>
      </p:sp>
      <p:pic>
        <p:nvPicPr>
          <p:cNvPr id="130" name="Google Shape;130;p20"/>
          <p:cNvPicPr preferRelativeResize="0"/>
          <p:nvPr/>
        </p:nvPicPr>
        <p:blipFill rotWithShape="1">
          <a:blip r:embed="rId5">
            <a:alphaModFix/>
          </a:blip>
          <a:srcRect/>
          <a:stretch/>
        </p:blipFill>
        <p:spPr>
          <a:xfrm>
            <a:off x="7492838" y="186825"/>
            <a:ext cx="1460124" cy="1003651"/>
          </a:xfrm>
          <a:prstGeom prst="rect">
            <a:avLst/>
          </a:prstGeom>
          <a:noFill/>
          <a:ln>
            <a:noFill/>
          </a:ln>
        </p:spPr>
      </p:pic>
      <p:sp>
        <p:nvSpPr>
          <p:cNvPr id="131" name="Google Shape;131;p20"/>
          <p:cNvSpPr/>
          <p:nvPr/>
        </p:nvSpPr>
        <p:spPr>
          <a:xfrm>
            <a:off x="7301225" y="1442675"/>
            <a:ext cx="1670100" cy="486300"/>
          </a:xfrm>
          <a:prstGeom prst="rect">
            <a:avLst/>
          </a:prstGeom>
          <a:solidFill>
            <a:srgbClr val="FF671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txBox="1"/>
          <p:nvPr/>
        </p:nvSpPr>
        <p:spPr>
          <a:xfrm>
            <a:off x="7354025" y="1482450"/>
            <a:ext cx="1564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Georgia"/>
                <a:ea typeface="Georgia"/>
                <a:cs typeface="Georgia"/>
                <a:sym typeface="Georgia"/>
              </a:rPr>
              <a:t>March 12, 2024</a:t>
            </a:r>
            <a:endParaRPr>
              <a:solidFill>
                <a:srgbClr val="FFFFFF"/>
              </a:solidFill>
              <a:latin typeface="Georgia"/>
              <a:ea typeface="Georgia"/>
              <a:cs typeface="Georgia"/>
              <a:sym typeface="Georgia"/>
            </a:endParaRPr>
          </a:p>
          <a:p>
            <a:pPr marL="0" lvl="0" indent="0" algn="l" rtl="0">
              <a:spcBef>
                <a:spcPts val="0"/>
              </a:spcBef>
              <a:spcAft>
                <a:spcPts val="0"/>
              </a:spcAft>
              <a:buNone/>
            </a:pPr>
            <a:endParaRPr>
              <a:solidFill>
                <a:srgbClr val="FFFFFF"/>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211"/>
        <p:cNvGrpSpPr/>
        <p:nvPr/>
      </p:nvGrpSpPr>
      <p:grpSpPr>
        <a:xfrm>
          <a:off x="0" y="0"/>
          <a:ext cx="0" cy="0"/>
          <a:chOff x="0" y="0"/>
          <a:chExt cx="0" cy="0"/>
        </a:xfrm>
      </p:grpSpPr>
      <p:sp>
        <p:nvSpPr>
          <p:cNvPr id="212" name="Google Shape;212;p27"/>
          <p:cNvSpPr txBox="1"/>
          <p:nvPr/>
        </p:nvSpPr>
        <p:spPr>
          <a:xfrm>
            <a:off x="220750" y="1413383"/>
            <a:ext cx="4770900" cy="290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666666"/>
                </a:solidFill>
                <a:latin typeface="Georgia"/>
                <a:ea typeface="Georgia"/>
                <a:cs typeface="Georgia"/>
                <a:sym typeface="Georgia"/>
              </a:rPr>
              <a:t>Health Insurance Portability &amp; </a:t>
            </a:r>
            <a:br>
              <a:rPr lang="en" sz="1800" b="1">
                <a:solidFill>
                  <a:srgbClr val="666666"/>
                </a:solidFill>
                <a:latin typeface="Georgia"/>
                <a:ea typeface="Georgia"/>
                <a:cs typeface="Georgia"/>
                <a:sym typeface="Georgia"/>
              </a:rPr>
            </a:br>
            <a:r>
              <a:rPr lang="en" sz="1800" b="1">
                <a:solidFill>
                  <a:srgbClr val="666666"/>
                </a:solidFill>
                <a:latin typeface="Georgia"/>
                <a:ea typeface="Georgia"/>
                <a:cs typeface="Georgia"/>
                <a:sym typeface="Georgia"/>
              </a:rPr>
              <a:t>Accountability Act</a:t>
            </a:r>
            <a:endParaRPr sz="1800" b="1">
              <a:solidFill>
                <a:srgbClr val="666666"/>
              </a:solidFill>
              <a:latin typeface="Georgia"/>
              <a:ea typeface="Georgia"/>
              <a:cs typeface="Georgia"/>
              <a:sym typeface="Georgia"/>
            </a:endParaRPr>
          </a:p>
          <a:p>
            <a:pPr marL="0" lvl="0" indent="0" algn="l" rtl="0">
              <a:spcBef>
                <a:spcPts val="1600"/>
              </a:spcBef>
              <a:spcAft>
                <a:spcPts val="0"/>
              </a:spcAft>
              <a:buNone/>
            </a:pPr>
            <a:r>
              <a:rPr lang="en" sz="1800">
                <a:solidFill>
                  <a:srgbClr val="666666"/>
                </a:solidFill>
                <a:highlight>
                  <a:srgbClr val="FFFFFF"/>
                </a:highlight>
                <a:latin typeface="Georgia"/>
                <a:ea typeface="Georgia"/>
                <a:cs typeface="Georgia"/>
                <a:sym typeface="Georgia"/>
              </a:rPr>
              <a:t>In most cases, the </a:t>
            </a:r>
            <a:r>
              <a:rPr lang="en" sz="1800" i="1">
                <a:solidFill>
                  <a:srgbClr val="666666"/>
                </a:solidFill>
                <a:highlight>
                  <a:srgbClr val="FFFFFF"/>
                </a:highlight>
                <a:latin typeface="Georgia"/>
                <a:ea typeface="Georgia"/>
                <a:cs typeface="Georgia"/>
                <a:sym typeface="Georgia"/>
              </a:rPr>
              <a:t>HIPAA</a:t>
            </a:r>
            <a:r>
              <a:rPr lang="en" sz="1800">
                <a:solidFill>
                  <a:srgbClr val="666666"/>
                </a:solidFill>
                <a:highlight>
                  <a:srgbClr val="FFFFFF"/>
                </a:highlight>
                <a:latin typeface="Georgia"/>
                <a:ea typeface="Georgia"/>
                <a:cs typeface="Georgia"/>
                <a:sym typeface="Georgia"/>
              </a:rPr>
              <a:t> Privacy Rule does not apply to an elementary or secondary school because the school either: (1) is not a </a:t>
            </a:r>
            <a:r>
              <a:rPr lang="en" sz="1800" i="1">
                <a:solidFill>
                  <a:srgbClr val="666666"/>
                </a:solidFill>
                <a:highlight>
                  <a:srgbClr val="FFFFFF"/>
                </a:highlight>
                <a:latin typeface="Georgia"/>
                <a:ea typeface="Georgia"/>
                <a:cs typeface="Georgia"/>
                <a:sym typeface="Georgia"/>
              </a:rPr>
              <a:t>HIPAA</a:t>
            </a:r>
            <a:r>
              <a:rPr lang="en" sz="1800">
                <a:solidFill>
                  <a:srgbClr val="666666"/>
                </a:solidFill>
                <a:highlight>
                  <a:srgbClr val="FFFFFF"/>
                </a:highlight>
                <a:latin typeface="Georgia"/>
                <a:ea typeface="Georgia"/>
                <a:cs typeface="Georgia"/>
                <a:sym typeface="Georgia"/>
              </a:rPr>
              <a:t> covered entity or (2) is a </a:t>
            </a:r>
            <a:r>
              <a:rPr lang="en" sz="1800" i="1">
                <a:solidFill>
                  <a:srgbClr val="666666"/>
                </a:solidFill>
                <a:highlight>
                  <a:srgbClr val="FFFFFF"/>
                </a:highlight>
                <a:latin typeface="Georgia"/>
                <a:ea typeface="Georgia"/>
                <a:cs typeface="Georgia"/>
                <a:sym typeface="Georgia"/>
              </a:rPr>
              <a:t>HIPAA</a:t>
            </a:r>
            <a:r>
              <a:rPr lang="en" sz="1800">
                <a:solidFill>
                  <a:srgbClr val="666666"/>
                </a:solidFill>
                <a:highlight>
                  <a:srgbClr val="FFFFFF"/>
                </a:highlight>
                <a:latin typeface="Georgia"/>
                <a:ea typeface="Georgia"/>
                <a:cs typeface="Georgia"/>
                <a:sym typeface="Georgia"/>
              </a:rPr>
              <a:t> covered entity but maintains health information only on students in records that are by definition “education records” under </a:t>
            </a:r>
            <a:r>
              <a:rPr lang="en" sz="1800" i="1">
                <a:solidFill>
                  <a:srgbClr val="666666"/>
                </a:solidFill>
                <a:highlight>
                  <a:srgbClr val="FFFFFF"/>
                </a:highlight>
                <a:latin typeface="Georgia"/>
                <a:ea typeface="Georgia"/>
                <a:cs typeface="Georgia"/>
                <a:sym typeface="Georgia"/>
              </a:rPr>
              <a:t>FERPA</a:t>
            </a:r>
            <a:r>
              <a:rPr lang="en" sz="1800">
                <a:solidFill>
                  <a:srgbClr val="666666"/>
                </a:solidFill>
                <a:highlight>
                  <a:srgbClr val="FFFFFF"/>
                </a:highlight>
                <a:latin typeface="Georgia"/>
                <a:ea typeface="Georgia"/>
                <a:cs typeface="Georgia"/>
                <a:sym typeface="Georgia"/>
              </a:rPr>
              <a:t> and, therefore, is not subject to the </a:t>
            </a:r>
            <a:r>
              <a:rPr lang="en" sz="1800" i="1">
                <a:solidFill>
                  <a:srgbClr val="666666"/>
                </a:solidFill>
                <a:highlight>
                  <a:srgbClr val="FFFFFF"/>
                </a:highlight>
                <a:latin typeface="Georgia"/>
                <a:ea typeface="Georgia"/>
                <a:cs typeface="Georgia"/>
                <a:sym typeface="Georgia"/>
              </a:rPr>
              <a:t>HIPAA</a:t>
            </a:r>
            <a:r>
              <a:rPr lang="en" sz="1800">
                <a:solidFill>
                  <a:srgbClr val="666666"/>
                </a:solidFill>
                <a:highlight>
                  <a:srgbClr val="FFFFFF"/>
                </a:highlight>
                <a:latin typeface="Georgia"/>
                <a:ea typeface="Georgia"/>
                <a:cs typeface="Georgia"/>
                <a:sym typeface="Georgia"/>
              </a:rPr>
              <a:t> Privacy Rule.</a:t>
            </a:r>
            <a:r>
              <a:rPr lang="en" sz="2000">
                <a:solidFill>
                  <a:srgbClr val="666666"/>
                </a:solidFill>
                <a:highlight>
                  <a:srgbClr val="FFFFFF"/>
                </a:highlight>
                <a:latin typeface="Georgia"/>
                <a:ea typeface="Georgia"/>
                <a:cs typeface="Georgia"/>
                <a:sym typeface="Georgia"/>
              </a:rPr>
              <a:t> </a:t>
            </a:r>
            <a:endParaRPr sz="2000">
              <a:solidFill>
                <a:srgbClr val="666666"/>
              </a:solidFill>
              <a:highlight>
                <a:srgbClr val="FFFFFF"/>
              </a:highlight>
              <a:latin typeface="Georgia"/>
              <a:ea typeface="Georgia"/>
              <a:cs typeface="Georgia"/>
              <a:sym typeface="Georgia"/>
            </a:endParaRPr>
          </a:p>
        </p:txBody>
      </p:sp>
      <p:sp>
        <p:nvSpPr>
          <p:cNvPr id="213" name="Google Shape;213;p27"/>
          <p:cNvSpPr txBox="1"/>
          <p:nvPr/>
        </p:nvSpPr>
        <p:spPr>
          <a:xfrm>
            <a:off x="190275" y="196875"/>
            <a:ext cx="8520600" cy="5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A499"/>
                </a:solidFill>
                <a:latin typeface="Georgia"/>
                <a:ea typeface="Georgia"/>
                <a:cs typeface="Georgia"/>
                <a:sym typeface="Georgia"/>
              </a:rPr>
              <a:t>Student Privacy Laws</a:t>
            </a:r>
            <a:endParaRPr sz="2400" b="1">
              <a:solidFill>
                <a:srgbClr val="00A499"/>
              </a:solidFill>
              <a:latin typeface="Georgia"/>
              <a:ea typeface="Georgia"/>
              <a:cs typeface="Georgia"/>
              <a:sym typeface="Georgia"/>
            </a:endParaRPr>
          </a:p>
        </p:txBody>
      </p:sp>
      <p:sp>
        <p:nvSpPr>
          <p:cNvPr id="214" name="Google Shape;214;p27"/>
          <p:cNvSpPr txBox="1"/>
          <p:nvPr/>
        </p:nvSpPr>
        <p:spPr>
          <a:xfrm>
            <a:off x="190275" y="481770"/>
            <a:ext cx="3476700" cy="68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000" b="1">
                <a:solidFill>
                  <a:srgbClr val="9CDBD9"/>
                </a:solidFill>
                <a:latin typeface="Georgia"/>
                <a:ea typeface="Georgia"/>
                <a:cs typeface="Georgia"/>
                <a:sym typeface="Georgia"/>
              </a:rPr>
              <a:t>HIPAA</a:t>
            </a:r>
            <a:endParaRPr sz="6000">
              <a:solidFill>
                <a:srgbClr val="9CDBD9"/>
              </a:solidFill>
            </a:endParaRPr>
          </a:p>
        </p:txBody>
      </p:sp>
      <p:pic>
        <p:nvPicPr>
          <p:cNvPr id="215" name="Google Shape;215;p27"/>
          <p:cNvPicPr preferRelativeResize="0"/>
          <p:nvPr/>
        </p:nvPicPr>
        <p:blipFill rotWithShape="1">
          <a:blip r:embed="rId3">
            <a:alphaModFix/>
          </a:blip>
          <a:srcRect l="8045" r="14145" b="5320"/>
          <a:stretch/>
        </p:blipFill>
        <p:spPr>
          <a:xfrm>
            <a:off x="5621294" y="0"/>
            <a:ext cx="3522703"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8"/>
          <p:cNvSpPr txBox="1"/>
          <p:nvPr/>
        </p:nvSpPr>
        <p:spPr>
          <a:xfrm>
            <a:off x="274477" y="1451525"/>
            <a:ext cx="4574700" cy="2620500"/>
          </a:xfrm>
          <a:prstGeom prst="rect">
            <a:avLst/>
          </a:prstGeom>
          <a:noFill/>
          <a:ln>
            <a:noFill/>
          </a:ln>
        </p:spPr>
        <p:txBody>
          <a:bodyPr spcFirstLastPara="1" wrap="square" lIns="82275" tIns="82275" rIns="82275" bIns="8227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 sz="1800" b="1" i="0" u="none" strike="noStrike" cap="none">
                <a:solidFill>
                  <a:srgbClr val="666666"/>
                </a:solidFill>
                <a:latin typeface="Georgia"/>
                <a:ea typeface="Georgia"/>
                <a:cs typeface="Georgia"/>
                <a:sym typeface="Georgia"/>
              </a:rPr>
              <a:t>Family Educational Rights &amp; </a:t>
            </a:r>
            <a:br>
              <a:rPr lang="en" sz="1800" b="1" i="0" u="none" strike="noStrike" cap="none">
                <a:solidFill>
                  <a:srgbClr val="666666"/>
                </a:solidFill>
                <a:latin typeface="Georgia"/>
                <a:ea typeface="Georgia"/>
                <a:cs typeface="Georgia"/>
                <a:sym typeface="Georgia"/>
              </a:rPr>
            </a:br>
            <a:r>
              <a:rPr lang="en" sz="1800" b="1" i="0" u="none" strike="noStrike" cap="none">
                <a:solidFill>
                  <a:srgbClr val="666666"/>
                </a:solidFill>
                <a:latin typeface="Georgia"/>
                <a:ea typeface="Georgia"/>
                <a:cs typeface="Georgia"/>
                <a:sym typeface="Georgia"/>
              </a:rPr>
              <a:t>Privacy Act (1974)</a:t>
            </a:r>
            <a:endParaRPr sz="1800" b="1" i="0" u="none" strike="noStrike" cap="none">
              <a:solidFill>
                <a:srgbClr val="666666"/>
              </a:solidFill>
              <a:latin typeface="Georgia"/>
              <a:ea typeface="Georgia"/>
              <a:cs typeface="Georgia"/>
              <a:sym typeface="Georgia"/>
            </a:endParaRPr>
          </a:p>
          <a:p>
            <a:pPr marL="0" marR="0" lvl="0" indent="0" algn="l" rtl="0">
              <a:lnSpc>
                <a:spcPct val="115000"/>
              </a:lnSpc>
              <a:spcBef>
                <a:spcPts val="1400"/>
              </a:spcBef>
              <a:spcAft>
                <a:spcPts val="700"/>
              </a:spcAft>
              <a:buClr>
                <a:srgbClr val="000000"/>
              </a:buClr>
              <a:buSzPts val="1600"/>
              <a:buFont typeface="Arial"/>
              <a:buNone/>
            </a:pPr>
            <a:r>
              <a:rPr lang="en" sz="1800" i="0" u="none" strike="noStrike" cap="none">
                <a:solidFill>
                  <a:srgbClr val="666666"/>
                </a:solidFill>
                <a:highlight>
                  <a:srgbClr val="FFFFFF"/>
                </a:highlight>
                <a:latin typeface="Georgia"/>
                <a:ea typeface="Georgia"/>
                <a:cs typeface="Georgia"/>
                <a:sym typeface="Georgia"/>
              </a:rPr>
              <a:t>Generally, schools must have written permission from the parent or eligible student in order to release any information from a student's education record. However, FERPA allows schools to disclose those records, without consent, to the following parties or under the following conditions (34 CFR § 99.31).</a:t>
            </a:r>
            <a:endParaRPr sz="1800" i="0" u="none" strike="noStrike" cap="none">
              <a:solidFill>
                <a:srgbClr val="666666"/>
              </a:solidFill>
              <a:highlight>
                <a:srgbClr val="FFFFFF"/>
              </a:highlight>
              <a:latin typeface="Georgia"/>
              <a:ea typeface="Georgia"/>
              <a:cs typeface="Georgia"/>
              <a:sym typeface="Georgia"/>
            </a:endParaRPr>
          </a:p>
        </p:txBody>
      </p:sp>
      <p:sp>
        <p:nvSpPr>
          <p:cNvPr id="221" name="Google Shape;221;p28"/>
          <p:cNvSpPr txBox="1"/>
          <p:nvPr/>
        </p:nvSpPr>
        <p:spPr>
          <a:xfrm>
            <a:off x="266497" y="215925"/>
            <a:ext cx="7668300" cy="515400"/>
          </a:xfrm>
          <a:prstGeom prst="rect">
            <a:avLst/>
          </a:prstGeom>
          <a:noFill/>
          <a:ln>
            <a:noFill/>
          </a:ln>
        </p:spPr>
        <p:txBody>
          <a:bodyPr spcFirstLastPara="1" wrap="square" lIns="82275" tIns="82275" rIns="82275" bIns="8227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400" b="1" i="0" u="none" strike="noStrike" cap="none">
                <a:solidFill>
                  <a:srgbClr val="00A499"/>
                </a:solidFill>
                <a:latin typeface="Georgia"/>
                <a:ea typeface="Georgia"/>
                <a:cs typeface="Georgia"/>
                <a:sym typeface="Georgia"/>
              </a:rPr>
              <a:t>Student Privacy Laws</a:t>
            </a:r>
            <a:endParaRPr sz="2400" b="1" i="0" u="none" strike="noStrike" cap="none">
              <a:solidFill>
                <a:srgbClr val="00A499"/>
              </a:solidFill>
              <a:latin typeface="Georgia"/>
              <a:ea typeface="Georgia"/>
              <a:cs typeface="Georgia"/>
              <a:sym typeface="Georgia"/>
            </a:endParaRPr>
          </a:p>
        </p:txBody>
      </p:sp>
      <p:sp>
        <p:nvSpPr>
          <p:cNvPr id="222" name="Google Shape;222;p28"/>
          <p:cNvSpPr txBox="1"/>
          <p:nvPr/>
        </p:nvSpPr>
        <p:spPr>
          <a:xfrm>
            <a:off x="266497" y="495870"/>
            <a:ext cx="3129000" cy="685500"/>
          </a:xfrm>
          <a:prstGeom prst="rect">
            <a:avLst/>
          </a:prstGeom>
          <a:noFill/>
          <a:ln>
            <a:noFill/>
          </a:ln>
        </p:spPr>
        <p:txBody>
          <a:bodyPr spcFirstLastPara="1" wrap="square" lIns="82275" tIns="82275" rIns="82275" bIns="82275" anchor="t" anchorCtr="0">
            <a:noAutofit/>
          </a:bodyPr>
          <a:lstStyle/>
          <a:p>
            <a:pPr marL="0" marR="0" lvl="0" indent="0" algn="l" rtl="0">
              <a:lnSpc>
                <a:spcPct val="115000"/>
              </a:lnSpc>
              <a:spcBef>
                <a:spcPts val="0"/>
              </a:spcBef>
              <a:spcAft>
                <a:spcPts val="1400"/>
              </a:spcAft>
              <a:buClr>
                <a:srgbClr val="000000"/>
              </a:buClr>
              <a:buSzPts val="5400"/>
              <a:buFont typeface="Arial"/>
              <a:buNone/>
            </a:pPr>
            <a:r>
              <a:rPr lang="en" sz="6000" b="1" i="0" u="none" strike="noStrike" cap="none">
                <a:solidFill>
                  <a:srgbClr val="FF671F"/>
                </a:solidFill>
                <a:latin typeface="Georgia"/>
                <a:ea typeface="Georgia"/>
                <a:cs typeface="Georgia"/>
                <a:sym typeface="Georgia"/>
              </a:rPr>
              <a:t>FERPA</a:t>
            </a:r>
            <a:endParaRPr sz="6000" i="0" u="none" strike="noStrike" cap="none">
              <a:solidFill>
                <a:srgbClr val="FF671F"/>
              </a:solidFill>
              <a:latin typeface="Georgia"/>
              <a:ea typeface="Georgia"/>
              <a:cs typeface="Georgia"/>
              <a:sym typeface="Georgia"/>
            </a:endParaRPr>
          </a:p>
        </p:txBody>
      </p:sp>
      <p:pic>
        <p:nvPicPr>
          <p:cNvPr id="223" name="Google Shape;223;p28"/>
          <p:cNvPicPr preferRelativeResize="0"/>
          <p:nvPr/>
        </p:nvPicPr>
        <p:blipFill rotWithShape="1">
          <a:blip r:embed="rId3">
            <a:alphaModFix/>
          </a:blip>
          <a:srcRect l="12126" r="7403" b="5213"/>
          <a:stretch/>
        </p:blipFill>
        <p:spPr>
          <a:xfrm>
            <a:off x="5203775" y="0"/>
            <a:ext cx="3667831"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27"/>
        <p:cNvGrpSpPr/>
        <p:nvPr/>
      </p:nvGrpSpPr>
      <p:grpSpPr>
        <a:xfrm>
          <a:off x="0" y="0"/>
          <a:ext cx="0" cy="0"/>
          <a:chOff x="0" y="0"/>
          <a:chExt cx="0" cy="0"/>
        </a:xfrm>
      </p:grpSpPr>
      <p:sp>
        <p:nvSpPr>
          <p:cNvPr id="228" name="Google Shape;228;p29"/>
          <p:cNvSpPr/>
          <p:nvPr/>
        </p:nvSpPr>
        <p:spPr>
          <a:xfrm>
            <a:off x="0" y="642847"/>
            <a:ext cx="9144000" cy="4241400"/>
          </a:xfrm>
          <a:prstGeom prst="rect">
            <a:avLst/>
          </a:prstGeom>
          <a:solidFill>
            <a:srgbClr val="FFC4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txBox="1">
            <a:spLocks noGrp="1"/>
          </p:cNvSpPr>
          <p:nvPr>
            <p:ph type="ctrTitle"/>
          </p:nvPr>
        </p:nvSpPr>
        <p:spPr>
          <a:xfrm>
            <a:off x="135775" y="58654"/>
            <a:ext cx="8324400" cy="528300"/>
          </a:xfrm>
          <a:prstGeom prst="rect">
            <a:avLst/>
          </a:prstGeom>
          <a:noFill/>
          <a:ln>
            <a:noFill/>
          </a:ln>
        </p:spPr>
        <p:txBody>
          <a:bodyPr spcFirstLastPara="1" wrap="square" lIns="91425" tIns="91425" rIns="91425" bIns="91425" anchor="b" anchorCtr="0">
            <a:normAutofit fontScale="90000"/>
          </a:bodyPr>
          <a:lstStyle/>
          <a:p>
            <a:pPr marL="0" lvl="0" indent="0" algn="l" rtl="0">
              <a:spcBef>
                <a:spcPts val="0"/>
              </a:spcBef>
              <a:spcAft>
                <a:spcPts val="0"/>
              </a:spcAft>
              <a:buClr>
                <a:srgbClr val="FFFFFF"/>
              </a:buClr>
              <a:buSzPct val="150000"/>
              <a:buFont typeface="Calibri"/>
              <a:buNone/>
            </a:pPr>
            <a:r>
              <a:rPr lang="en" sz="2400" b="1">
                <a:solidFill>
                  <a:srgbClr val="366092"/>
                </a:solidFill>
                <a:latin typeface="Georgia"/>
                <a:ea typeface="Georgia"/>
                <a:cs typeface="Georgia"/>
                <a:sym typeface="Georgia"/>
              </a:rPr>
              <a:t>FERPA (1974)</a:t>
            </a:r>
            <a:endParaRPr sz="2400" b="1">
              <a:solidFill>
                <a:srgbClr val="366092"/>
              </a:solidFill>
              <a:latin typeface="Georgia"/>
              <a:ea typeface="Georgia"/>
              <a:cs typeface="Georgia"/>
              <a:sym typeface="Georgia"/>
            </a:endParaRPr>
          </a:p>
        </p:txBody>
      </p:sp>
      <p:pic>
        <p:nvPicPr>
          <p:cNvPr id="230" name="Google Shape;230;p29"/>
          <p:cNvPicPr preferRelativeResize="0"/>
          <p:nvPr/>
        </p:nvPicPr>
        <p:blipFill>
          <a:blip r:embed="rId3">
            <a:alphaModFix/>
          </a:blip>
          <a:stretch>
            <a:fillRect/>
          </a:stretch>
        </p:blipFill>
        <p:spPr>
          <a:xfrm>
            <a:off x="2228875" y="1257975"/>
            <a:ext cx="5738478" cy="3003120"/>
          </a:xfrm>
          <a:prstGeom prst="rect">
            <a:avLst/>
          </a:prstGeom>
          <a:noFill/>
          <a:ln>
            <a:noFill/>
          </a:ln>
          <a:effectLst>
            <a:outerShdw blurRad="57150" dist="19050" dir="5400000" algn="bl" rotWithShape="0">
              <a:srgbClr val="000000">
                <a:alpha val="50000"/>
              </a:srgbClr>
            </a:outerShdw>
          </a:effectLst>
        </p:spPr>
      </p:pic>
      <p:sp>
        <p:nvSpPr>
          <p:cNvPr id="231" name="Google Shape;231;p29"/>
          <p:cNvSpPr txBox="1"/>
          <p:nvPr/>
        </p:nvSpPr>
        <p:spPr>
          <a:xfrm>
            <a:off x="135775" y="685688"/>
            <a:ext cx="87357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666666"/>
                </a:solidFill>
                <a:latin typeface="Georgia"/>
                <a:ea typeface="Georgia"/>
                <a:cs typeface="Georgia"/>
                <a:sym typeface="Georgia"/>
              </a:rPr>
              <a:t>When FERPA was written....</a:t>
            </a:r>
            <a:endParaRPr sz="2800">
              <a:solidFill>
                <a:srgbClr val="666666"/>
              </a:solidFill>
              <a:latin typeface="Georgia"/>
              <a:ea typeface="Georgia"/>
              <a:cs typeface="Georgia"/>
              <a:sym typeface="Georgia"/>
            </a:endParaRPr>
          </a:p>
        </p:txBody>
      </p:sp>
      <p:sp>
        <p:nvSpPr>
          <p:cNvPr id="232" name="Google Shape;232;p29"/>
          <p:cNvSpPr txBox="1"/>
          <p:nvPr/>
        </p:nvSpPr>
        <p:spPr>
          <a:xfrm>
            <a:off x="135775" y="4276238"/>
            <a:ext cx="9599400" cy="45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666666"/>
                </a:solidFill>
                <a:latin typeface="Georgia"/>
                <a:ea typeface="Georgia"/>
                <a:cs typeface="Georgia"/>
                <a:sym typeface="Georgia"/>
              </a:rPr>
              <a:t>....“cannot share records without parental consent”</a:t>
            </a:r>
            <a:endParaRPr sz="2800">
              <a:solidFill>
                <a:srgbClr val="666666"/>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p:nvPr/>
        </p:nvSpPr>
        <p:spPr>
          <a:xfrm>
            <a:off x="-5525" y="-11047"/>
            <a:ext cx="9249600" cy="4884000"/>
          </a:xfrm>
          <a:prstGeom prst="rect">
            <a:avLst/>
          </a:prstGeom>
          <a:solidFill>
            <a:srgbClr val="00A4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30"/>
          <p:cNvSpPr txBox="1">
            <a:spLocks noGrp="1"/>
          </p:cNvSpPr>
          <p:nvPr>
            <p:ph type="title"/>
          </p:nvPr>
        </p:nvSpPr>
        <p:spPr>
          <a:xfrm>
            <a:off x="201300" y="191175"/>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4400"/>
              <a:buNone/>
            </a:pPr>
            <a:r>
              <a:rPr lang="en" sz="2400" b="1">
                <a:solidFill>
                  <a:srgbClr val="FFFFFF"/>
                </a:solidFill>
                <a:latin typeface="Georgia"/>
                <a:ea typeface="Georgia"/>
                <a:cs typeface="Georgia"/>
                <a:sym typeface="Georgia"/>
              </a:rPr>
              <a:t>FERPA Exceptions</a:t>
            </a:r>
            <a:endParaRPr sz="2400" b="1">
              <a:solidFill>
                <a:srgbClr val="FFFFFF"/>
              </a:solidFill>
              <a:latin typeface="Georgia"/>
              <a:ea typeface="Georgia"/>
              <a:cs typeface="Georgia"/>
              <a:sym typeface="Georgia"/>
            </a:endParaRPr>
          </a:p>
        </p:txBody>
      </p:sp>
      <p:grpSp>
        <p:nvGrpSpPr>
          <p:cNvPr id="239" name="Google Shape;239;p30"/>
          <p:cNvGrpSpPr/>
          <p:nvPr/>
        </p:nvGrpSpPr>
        <p:grpSpPr>
          <a:xfrm>
            <a:off x="7312465" y="2786643"/>
            <a:ext cx="1654325" cy="1551000"/>
            <a:chOff x="337925" y="1051150"/>
            <a:chExt cx="1654325" cy="1551000"/>
          </a:xfrm>
        </p:grpSpPr>
        <p:sp>
          <p:nvSpPr>
            <p:cNvPr id="240" name="Google Shape;240;p30"/>
            <p:cNvSpPr/>
            <p:nvPr/>
          </p:nvSpPr>
          <p:spPr>
            <a:xfrm>
              <a:off x="337925" y="1051150"/>
              <a:ext cx="1622400" cy="1551000"/>
            </a:xfrm>
            <a:prstGeom prst="rect">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0"/>
            <p:cNvSpPr txBox="1"/>
            <p:nvPr/>
          </p:nvSpPr>
          <p:spPr>
            <a:xfrm>
              <a:off x="441550" y="1152075"/>
              <a:ext cx="1550700" cy="1319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00"/>
                </a:spcAft>
                <a:buClr>
                  <a:srgbClr val="000000"/>
                </a:buClr>
                <a:buSzPts val="1400"/>
                <a:buFont typeface="Arial"/>
                <a:buNone/>
              </a:pPr>
              <a:r>
                <a:rPr lang="en" sz="1400" b="0" i="0" u="none" strike="noStrike" cap="none">
                  <a:solidFill>
                    <a:srgbClr val="434343"/>
                  </a:solidFill>
                  <a:highlight>
                    <a:schemeClr val="lt1"/>
                  </a:highlight>
                  <a:latin typeface="Georgia"/>
                  <a:ea typeface="Georgia"/>
                  <a:cs typeface="Georgia"/>
                  <a:sym typeface="Georgia"/>
                </a:rPr>
                <a:t>School officials with legitimate educational interest;</a:t>
              </a:r>
              <a:endParaRPr sz="1400" b="0" i="0" u="none" strike="noStrike" cap="none">
                <a:solidFill>
                  <a:srgbClr val="000000"/>
                </a:solidFill>
                <a:latin typeface="Arial"/>
                <a:ea typeface="Arial"/>
                <a:cs typeface="Arial"/>
                <a:sym typeface="Arial"/>
              </a:endParaRPr>
            </a:p>
          </p:txBody>
        </p:sp>
        <p:sp>
          <p:nvSpPr>
            <p:cNvPr id="242" name="Google Shape;242;p30"/>
            <p:cNvSpPr txBox="1"/>
            <p:nvPr/>
          </p:nvSpPr>
          <p:spPr>
            <a:xfrm>
              <a:off x="1644588" y="2227163"/>
              <a:ext cx="3291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671F"/>
                  </a:solidFill>
                  <a:latin typeface="Georgia"/>
                  <a:ea typeface="Georgia"/>
                  <a:cs typeface="Georgia"/>
                  <a:sym typeface="Georgia"/>
                </a:rPr>
                <a:t>9</a:t>
              </a:r>
              <a:endParaRPr sz="1800" b="1" i="0" u="none" strike="noStrike" cap="none">
                <a:solidFill>
                  <a:srgbClr val="FF671F"/>
                </a:solidFill>
                <a:latin typeface="Georgia"/>
                <a:ea typeface="Georgia"/>
                <a:cs typeface="Georgia"/>
                <a:sym typeface="Georgia"/>
              </a:endParaRPr>
            </a:p>
          </p:txBody>
        </p:sp>
      </p:grpSp>
      <p:grpSp>
        <p:nvGrpSpPr>
          <p:cNvPr id="243" name="Google Shape;243;p30"/>
          <p:cNvGrpSpPr/>
          <p:nvPr/>
        </p:nvGrpSpPr>
        <p:grpSpPr>
          <a:xfrm>
            <a:off x="308578" y="1055056"/>
            <a:ext cx="1622400" cy="1551000"/>
            <a:chOff x="2092450" y="1055056"/>
            <a:chExt cx="1622400" cy="1551000"/>
          </a:xfrm>
        </p:grpSpPr>
        <p:sp>
          <p:nvSpPr>
            <p:cNvPr id="244" name="Google Shape;244;p30"/>
            <p:cNvSpPr/>
            <p:nvPr/>
          </p:nvSpPr>
          <p:spPr>
            <a:xfrm>
              <a:off x="2092450" y="1055056"/>
              <a:ext cx="1622400" cy="1551000"/>
            </a:xfrm>
            <a:prstGeom prst="rect">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30"/>
            <p:cNvSpPr txBox="1"/>
            <p:nvPr/>
          </p:nvSpPr>
          <p:spPr>
            <a:xfrm>
              <a:off x="2133225" y="1146300"/>
              <a:ext cx="1462500" cy="1319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00"/>
                </a:spcAft>
                <a:buClr>
                  <a:srgbClr val="000000"/>
                </a:buClr>
                <a:buSzPts val="1400"/>
                <a:buFont typeface="Arial"/>
                <a:buNone/>
              </a:pPr>
              <a:r>
                <a:rPr lang="en" sz="1400" b="0" i="0" u="none" strike="noStrike" cap="none">
                  <a:solidFill>
                    <a:srgbClr val="434343"/>
                  </a:solidFill>
                  <a:highlight>
                    <a:schemeClr val="lt1"/>
                  </a:highlight>
                  <a:latin typeface="Georgia"/>
                  <a:ea typeface="Georgia"/>
                  <a:cs typeface="Georgia"/>
                  <a:sym typeface="Georgia"/>
                </a:rPr>
                <a:t>Other schools to which a student is transferring;</a:t>
              </a:r>
              <a:endParaRPr sz="1400" b="0" i="0" u="none" strike="noStrike" cap="none">
                <a:solidFill>
                  <a:srgbClr val="000000"/>
                </a:solidFill>
                <a:latin typeface="Arial"/>
                <a:ea typeface="Arial"/>
                <a:cs typeface="Arial"/>
                <a:sym typeface="Arial"/>
              </a:endParaRPr>
            </a:p>
          </p:txBody>
        </p:sp>
        <p:sp>
          <p:nvSpPr>
            <p:cNvPr id="246" name="Google Shape;246;p30"/>
            <p:cNvSpPr txBox="1"/>
            <p:nvPr/>
          </p:nvSpPr>
          <p:spPr>
            <a:xfrm>
              <a:off x="3379313" y="2230188"/>
              <a:ext cx="3291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671F"/>
                  </a:solidFill>
                  <a:latin typeface="Georgia"/>
                  <a:ea typeface="Georgia"/>
                  <a:cs typeface="Georgia"/>
                  <a:sym typeface="Georgia"/>
                </a:rPr>
                <a:t>1</a:t>
              </a:r>
              <a:endParaRPr sz="1800" b="1" i="0" u="none" strike="noStrike" cap="none">
                <a:solidFill>
                  <a:srgbClr val="FF671F"/>
                </a:solidFill>
                <a:latin typeface="Georgia"/>
                <a:ea typeface="Georgia"/>
                <a:cs typeface="Georgia"/>
                <a:sym typeface="Georgia"/>
              </a:endParaRPr>
            </a:p>
          </p:txBody>
        </p:sp>
      </p:grpSp>
      <p:grpSp>
        <p:nvGrpSpPr>
          <p:cNvPr id="247" name="Google Shape;247;p30"/>
          <p:cNvGrpSpPr/>
          <p:nvPr/>
        </p:nvGrpSpPr>
        <p:grpSpPr>
          <a:xfrm>
            <a:off x="2063103" y="1051675"/>
            <a:ext cx="1642169" cy="1551000"/>
            <a:chOff x="3846975" y="1051675"/>
            <a:chExt cx="1642169" cy="1551000"/>
          </a:xfrm>
        </p:grpSpPr>
        <p:sp>
          <p:nvSpPr>
            <p:cNvPr id="248" name="Google Shape;248;p30"/>
            <p:cNvSpPr/>
            <p:nvPr/>
          </p:nvSpPr>
          <p:spPr>
            <a:xfrm>
              <a:off x="3846975" y="1051675"/>
              <a:ext cx="1622400" cy="1551000"/>
            </a:xfrm>
            <a:prstGeom prst="rect">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30"/>
            <p:cNvSpPr txBox="1"/>
            <p:nvPr/>
          </p:nvSpPr>
          <p:spPr>
            <a:xfrm>
              <a:off x="3866744" y="1146838"/>
              <a:ext cx="1622400" cy="1120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00"/>
                </a:spcAft>
                <a:buClr>
                  <a:srgbClr val="000000"/>
                </a:buClr>
                <a:buSzPts val="1400"/>
                <a:buFont typeface="Arial"/>
                <a:buNone/>
              </a:pPr>
              <a:r>
                <a:rPr lang="en" sz="1400" b="0" i="0" u="none" strike="noStrike" cap="none">
                  <a:solidFill>
                    <a:srgbClr val="434343"/>
                  </a:solidFill>
                  <a:highlight>
                    <a:schemeClr val="lt1"/>
                  </a:highlight>
                  <a:latin typeface="Georgia"/>
                  <a:ea typeface="Georgia"/>
                  <a:cs typeface="Georgia"/>
                  <a:sym typeface="Georgia"/>
                </a:rPr>
                <a:t>Specified officials for audit or evaluation purposes;</a:t>
              </a:r>
              <a:endParaRPr sz="1400" b="0" i="0" u="none" strike="noStrike" cap="none">
                <a:solidFill>
                  <a:srgbClr val="000000"/>
                </a:solidFill>
                <a:latin typeface="Arial"/>
                <a:ea typeface="Arial"/>
                <a:cs typeface="Arial"/>
                <a:sym typeface="Arial"/>
              </a:endParaRPr>
            </a:p>
          </p:txBody>
        </p:sp>
        <p:sp>
          <p:nvSpPr>
            <p:cNvPr id="250" name="Google Shape;250;p30"/>
            <p:cNvSpPr txBox="1"/>
            <p:nvPr/>
          </p:nvSpPr>
          <p:spPr>
            <a:xfrm>
              <a:off x="5150675" y="2197075"/>
              <a:ext cx="3291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671F"/>
                  </a:solidFill>
                  <a:latin typeface="Georgia"/>
                  <a:ea typeface="Georgia"/>
                  <a:cs typeface="Georgia"/>
                  <a:sym typeface="Georgia"/>
                </a:rPr>
                <a:t>2</a:t>
              </a:r>
              <a:endParaRPr sz="1800" b="1" i="0" u="none" strike="noStrike" cap="none">
                <a:solidFill>
                  <a:srgbClr val="FF671F"/>
                </a:solidFill>
                <a:latin typeface="Georgia"/>
                <a:ea typeface="Georgia"/>
                <a:cs typeface="Georgia"/>
                <a:sym typeface="Georgia"/>
              </a:endParaRPr>
            </a:p>
          </p:txBody>
        </p:sp>
      </p:grpSp>
      <p:grpSp>
        <p:nvGrpSpPr>
          <p:cNvPr id="251" name="Google Shape;251;p30"/>
          <p:cNvGrpSpPr/>
          <p:nvPr/>
        </p:nvGrpSpPr>
        <p:grpSpPr>
          <a:xfrm>
            <a:off x="3824053" y="1051675"/>
            <a:ext cx="1730538" cy="1551000"/>
            <a:chOff x="5607925" y="1051675"/>
            <a:chExt cx="1730538" cy="1551000"/>
          </a:xfrm>
        </p:grpSpPr>
        <p:sp>
          <p:nvSpPr>
            <p:cNvPr id="252" name="Google Shape;252;p30"/>
            <p:cNvSpPr/>
            <p:nvPr/>
          </p:nvSpPr>
          <p:spPr>
            <a:xfrm>
              <a:off x="5607925" y="1051675"/>
              <a:ext cx="1622400" cy="1551000"/>
            </a:xfrm>
            <a:prstGeom prst="rect">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30"/>
            <p:cNvSpPr txBox="1"/>
            <p:nvPr/>
          </p:nvSpPr>
          <p:spPr>
            <a:xfrm>
              <a:off x="5649763" y="1152075"/>
              <a:ext cx="1688700" cy="1191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434343"/>
                  </a:solidFill>
                  <a:highlight>
                    <a:schemeClr val="lt1"/>
                  </a:highlight>
                  <a:latin typeface="Georgia"/>
                  <a:ea typeface="Georgia"/>
                  <a:cs typeface="Georgia"/>
                  <a:sym typeface="Georgia"/>
                </a:rPr>
                <a:t>Appropriate parties in connection with financial aid to </a:t>
              </a:r>
              <a:br>
                <a:rPr lang="en" sz="1400" b="0" i="0" u="none" strike="noStrike" cap="none">
                  <a:solidFill>
                    <a:srgbClr val="434343"/>
                  </a:solidFill>
                  <a:highlight>
                    <a:schemeClr val="lt1"/>
                  </a:highlight>
                  <a:latin typeface="Georgia"/>
                  <a:ea typeface="Georgia"/>
                  <a:cs typeface="Georgia"/>
                  <a:sym typeface="Georgia"/>
                </a:rPr>
              </a:br>
              <a:r>
                <a:rPr lang="en" sz="1400" b="0" i="0" u="none" strike="noStrike" cap="none">
                  <a:solidFill>
                    <a:srgbClr val="434343"/>
                  </a:solidFill>
                  <a:highlight>
                    <a:schemeClr val="lt1"/>
                  </a:highlight>
                  <a:latin typeface="Georgia"/>
                  <a:ea typeface="Georgia"/>
                  <a:cs typeface="Georgia"/>
                  <a:sym typeface="Georgia"/>
                </a:rPr>
                <a:t>a student;</a:t>
              </a:r>
              <a:endParaRPr sz="1400" b="0" i="0" u="none" strike="noStrike" cap="none">
                <a:solidFill>
                  <a:srgbClr val="434343"/>
                </a:solidFill>
                <a:highlight>
                  <a:schemeClr val="lt1"/>
                </a:highlight>
                <a:latin typeface="Georgia"/>
                <a:ea typeface="Georgia"/>
                <a:cs typeface="Georgia"/>
                <a:sym typeface="Georgia"/>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30"/>
            <p:cNvSpPr txBox="1"/>
            <p:nvPr/>
          </p:nvSpPr>
          <p:spPr>
            <a:xfrm>
              <a:off x="6917769" y="2197075"/>
              <a:ext cx="3291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671F"/>
                  </a:solidFill>
                  <a:latin typeface="Georgia"/>
                  <a:ea typeface="Georgia"/>
                  <a:cs typeface="Georgia"/>
                  <a:sym typeface="Georgia"/>
                </a:rPr>
                <a:t>3</a:t>
              </a:r>
              <a:endParaRPr sz="1800" b="1" i="0" u="none" strike="noStrike" cap="none">
                <a:solidFill>
                  <a:srgbClr val="FF671F"/>
                </a:solidFill>
                <a:latin typeface="Georgia"/>
                <a:ea typeface="Georgia"/>
                <a:cs typeface="Georgia"/>
                <a:sym typeface="Georgia"/>
              </a:endParaRPr>
            </a:p>
          </p:txBody>
        </p:sp>
      </p:grpSp>
      <p:grpSp>
        <p:nvGrpSpPr>
          <p:cNvPr id="255" name="Google Shape;255;p30"/>
          <p:cNvGrpSpPr/>
          <p:nvPr/>
        </p:nvGrpSpPr>
        <p:grpSpPr>
          <a:xfrm>
            <a:off x="5565228" y="1043425"/>
            <a:ext cx="1827954" cy="1789350"/>
            <a:chOff x="7349100" y="1043425"/>
            <a:chExt cx="1827954" cy="1789350"/>
          </a:xfrm>
        </p:grpSpPr>
        <p:sp>
          <p:nvSpPr>
            <p:cNvPr id="256" name="Google Shape;256;p30"/>
            <p:cNvSpPr/>
            <p:nvPr/>
          </p:nvSpPr>
          <p:spPr>
            <a:xfrm>
              <a:off x="7349100" y="1043425"/>
              <a:ext cx="1622400" cy="1551000"/>
            </a:xfrm>
            <a:prstGeom prst="rect">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30"/>
            <p:cNvSpPr txBox="1"/>
            <p:nvPr/>
          </p:nvSpPr>
          <p:spPr>
            <a:xfrm>
              <a:off x="7444000" y="1146044"/>
              <a:ext cx="1462500" cy="1191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434343"/>
                  </a:solidFill>
                  <a:highlight>
                    <a:schemeClr val="lt1"/>
                  </a:highlight>
                  <a:latin typeface="Georgia"/>
                  <a:ea typeface="Georgia"/>
                  <a:cs typeface="Georgia"/>
                  <a:sym typeface="Georgia"/>
                </a:rPr>
                <a:t>Organizations conducting certain studies for or on behalf of the school;</a:t>
              </a:r>
              <a:endParaRPr sz="1400" b="0" i="0" u="none" strike="noStrike" cap="none">
                <a:solidFill>
                  <a:srgbClr val="434343"/>
                </a:solidFill>
                <a:highlight>
                  <a:schemeClr val="lt1"/>
                </a:highlight>
                <a:latin typeface="Georgia"/>
                <a:ea typeface="Georgia"/>
                <a:cs typeface="Georgia"/>
                <a:sym typeface="Georgia"/>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0"/>
            <p:cNvSpPr txBox="1"/>
            <p:nvPr/>
          </p:nvSpPr>
          <p:spPr>
            <a:xfrm flipH="1">
              <a:off x="8654754" y="2197075"/>
              <a:ext cx="522300" cy="63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671F"/>
                  </a:solidFill>
                  <a:latin typeface="Georgia"/>
                  <a:ea typeface="Georgia"/>
                  <a:cs typeface="Georgia"/>
                  <a:sym typeface="Georgia"/>
                </a:rPr>
                <a:t>4</a:t>
              </a:r>
              <a:endParaRPr sz="1800" b="1" i="0" u="none" strike="noStrike" cap="none">
                <a:solidFill>
                  <a:srgbClr val="FF671F"/>
                </a:solidFill>
                <a:latin typeface="Georgia"/>
                <a:ea typeface="Georgia"/>
                <a:cs typeface="Georgia"/>
                <a:sym typeface="Georgia"/>
              </a:endParaRPr>
            </a:p>
          </p:txBody>
        </p:sp>
      </p:grpSp>
      <p:grpSp>
        <p:nvGrpSpPr>
          <p:cNvPr id="259" name="Google Shape;259;p30"/>
          <p:cNvGrpSpPr/>
          <p:nvPr/>
        </p:nvGrpSpPr>
        <p:grpSpPr>
          <a:xfrm>
            <a:off x="7320678" y="1043420"/>
            <a:ext cx="1637888" cy="1551000"/>
            <a:chOff x="7351950" y="1043420"/>
            <a:chExt cx="1637888" cy="1551000"/>
          </a:xfrm>
        </p:grpSpPr>
        <p:sp>
          <p:nvSpPr>
            <p:cNvPr id="260" name="Google Shape;260;p30"/>
            <p:cNvSpPr/>
            <p:nvPr/>
          </p:nvSpPr>
          <p:spPr>
            <a:xfrm>
              <a:off x="7351950" y="1043420"/>
              <a:ext cx="1622400" cy="1551000"/>
            </a:xfrm>
            <a:prstGeom prst="rect">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0"/>
            <p:cNvSpPr txBox="1"/>
            <p:nvPr/>
          </p:nvSpPr>
          <p:spPr>
            <a:xfrm>
              <a:off x="7468550" y="1137070"/>
              <a:ext cx="1407000" cy="1274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434343"/>
                  </a:solidFill>
                  <a:highlight>
                    <a:schemeClr val="lt1"/>
                  </a:highlight>
                  <a:latin typeface="Georgia"/>
                  <a:ea typeface="Georgia"/>
                  <a:cs typeface="Georgia"/>
                  <a:sym typeface="Georgia"/>
                </a:rPr>
                <a:t>Accrediting organizations;</a:t>
              </a:r>
              <a:endParaRPr sz="1400" b="0" i="0" u="none" strike="noStrike" cap="none">
                <a:solidFill>
                  <a:srgbClr val="434343"/>
                </a:solidFill>
                <a:highlight>
                  <a:schemeClr val="lt1"/>
                </a:highlight>
                <a:latin typeface="Georgia"/>
                <a:ea typeface="Georgia"/>
                <a:cs typeface="Georgia"/>
                <a:sym typeface="Georgia"/>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30"/>
            <p:cNvSpPr txBox="1"/>
            <p:nvPr/>
          </p:nvSpPr>
          <p:spPr>
            <a:xfrm>
              <a:off x="8660738" y="2207008"/>
              <a:ext cx="3291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671F"/>
                  </a:solidFill>
                  <a:latin typeface="Georgia"/>
                  <a:ea typeface="Georgia"/>
                  <a:cs typeface="Georgia"/>
                  <a:sym typeface="Georgia"/>
                </a:rPr>
                <a:t>5</a:t>
              </a:r>
              <a:endParaRPr sz="1800" b="1" i="0" u="none" strike="noStrike" cap="none">
                <a:solidFill>
                  <a:srgbClr val="FF671F"/>
                </a:solidFill>
                <a:latin typeface="Georgia"/>
                <a:ea typeface="Georgia"/>
                <a:cs typeface="Georgia"/>
                <a:sym typeface="Georgia"/>
              </a:endParaRPr>
            </a:p>
          </p:txBody>
        </p:sp>
      </p:grpSp>
      <p:grpSp>
        <p:nvGrpSpPr>
          <p:cNvPr id="263" name="Google Shape;263;p30"/>
          <p:cNvGrpSpPr/>
          <p:nvPr/>
        </p:nvGrpSpPr>
        <p:grpSpPr>
          <a:xfrm>
            <a:off x="2063103" y="2780325"/>
            <a:ext cx="1648988" cy="1551000"/>
            <a:chOff x="3846975" y="2780325"/>
            <a:chExt cx="1648988" cy="1551000"/>
          </a:xfrm>
        </p:grpSpPr>
        <p:sp>
          <p:nvSpPr>
            <p:cNvPr id="264" name="Google Shape;264;p30"/>
            <p:cNvSpPr/>
            <p:nvPr/>
          </p:nvSpPr>
          <p:spPr>
            <a:xfrm>
              <a:off x="3846975" y="2780325"/>
              <a:ext cx="1622400" cy="1551000"/>
            </a:xfrm>
            <a:prstGeom prst="rect">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30"/>
            <p:cNvSpPr txBox="1"/>
            <p:nvPr/>
          </p:nvSpPr>
          <p:spPr>
            <a:xfrm>
              <a:off x="3886181" y="2873975"/>
              <a:ext cx="1533600" cy="1345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434343"/>
                  </a:solidFill>
                  <a:highlight>
                    <a:schemeClr val="lt1"/>
                  </a:highlight>
                  <a:latin typeface="Georgia"/>
                  <a:ea typeface="Georgia"/>
                  <a:cs typeface="Georgia"/>
                  <a:sym typeface="Georgia"/>
                </a:rPr>
                <a:t>To comply with a judicial order or lawfully issued subpoena; </a:t>
              </a:r>
              <a:endParaRPr sz="1400" b="0" i="0" u="none" strike="noStrike" cap="none">
                <a:solidFill>
                  <a:srgbClr val="434343"/>
                </a:solidFill>
                <a:highlight>
                  <a:schemeClr val="lt1"/>
                </a:highlight>
                <a:latin typeface="Georgia"/>
                <a:ea typeface="Georgia"/>
                <a:cs typeface="Georgia"/>
                <a:sym typeface="Georgia"/>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30"/>
            <p:cNvSpPr txBox="1"/>
            <p:nvPr/>
          </p:nvSpPr>
          <p:spPr>
            <a:xfrm>
              <a:off x="5166863" y="3916319"/>
              <a:ext cx="3291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671F"/>
                  </a:solidFill>
                  <a:latin typeface="Georgia"/>
                  <a:ea typeface="Georgia"/>
                  <a:cs typeface="Georgia"/>
                  <a:sym typeface="Georgia"/>
                </a:rPr>
                <a:t>6</a:t>
              </a:r>
              <a:endParaRPr sz="1800" b="1" i="0" u="none" strike="noStrike" cap="none">
                <a:solidFill>
                  <a:srgbClr val="FF671F"/>
                </a:solidFill>
                <a:latin typeface="Georgia"/>
                <a:ea typeface="Georgia"/>
                <a:cs typeface="Georgia"/>
                <a:sym typeface="Georgia"/>
              </a:endParaRPr>
            </a:p>
          </p:txBody>
        </p:sp>
      </p:grpSp>
      <p:grpSp>
        <p:nvGrpSpPr>
          <p:cNvPr id="267" name="Google Shape;267;p30"/>
          <p:cNvGrpSpPr/>
          <p:nvPr/>
        </p:nvGrpSpPr>
        <p:grpSpPr>
          <a:xfrm>
            <a:off x="3824053" y="2780325"/>
            <a:ext cx="1744182" cy="1551000"/>
            <a:chOff x="5607925" y="2780325"/>
            <a:chExt cx="1744182" cy="1551000"/>
          </a:xfrm>
        </p:grpSpPr>
        <p:sp>
          <p:nvSpPr>
            <p:cNvPr id="268" name="Google Shape;268;p30"/>
            <p:cNvSpPr/>
            <p:nvPr/>
          </p:nvSpPr>
          <p:spPr>
            <a:xfrm>
              <a:off x="5607925" y="2780325"/>
              <a:ext cx="1622400" cy="1551000"/>
            </a:xfrm>
            <a:prstGeom prst="rect">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30"/>
            <p:cNvSpPr txBox="1"/>
            <p:nvPr/>
          </p:nvSpPr>
          <p:spPr>
            <a:xfrm>
              <a:off x="5612107" y="2879437"/>
              <a:ext cx="1740000" cy="1241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 sz="1300" b="0" i="0" u="none" strike="noStrike" cap="none">
                  <a:solidFill>
                    <a:srgbClr val="434343"/>
                  </a:solidFill>
                  <a:highlight>
                    <a:schemeClr val="lt1"/>
                  </a:highlight>
                  <a:latin typeface="Georgia"/>
                  <a:ea typeface="Georgia"/>
                  <a:cs typeface="Georgia"/>
                  <a:sym typeface="Georgia"/>
                </a:rPr>
                <a:t>State and local authorities, within </a:t>
              </a:r>
              <a:br>
                <a:rPr lang="en" sz="1300" b="0" i="0" u="none" strike="noStrike" cap="none">
                  <a:solidFill>
                    <a:srgbClr val="434343"/>
                  </a:solidFill>
                  <a:highlight>
                    <a:schemeClr val="lt1"/>
                  </a:highlight>
                  <a:latin typeface="Georgia"/>
                  <a:ea typeface="Georgia"/>
                  <a:cs typeface="Georgia"/>
                  <a:sym typeface="Georgia"/>
                </a:rPr>
              </a:br>
              <a:r>
                <a:rPr lang="en" sz="1300" b="0" i="0" u="none" strike="noStrike" cap="none">
                  <a:solidFill>
                    <a:srgbClr val="434343"/>
                  </a:solidFill>
                  <a:highlight>
                    <a:schemeClr val="lt1"/>
                  </a:highlight>
                  <a:latin typeface="Georgia"/>
                  <a:ea typeface="Georgia"/>
                  <a:cs typeface="Georgia"/>
                  <a:sym typeface="Georgia"/>
                </a:rPr>
                <a:t>a juvenile justice system, pursuant to specific State law.</a:t>
              </a:r>
              <a:endParaRPr sz="1300" b="0" i="0" u="none" strike="noStrike" cap="none">
                <a:solidFill>
                  <a:srgbClr val="434343"/>
                </a:solidFill>
                <a:highlight>
                  <a:schemeClr val="lt1"/>
                </a:highlight>
                <a:latin typeface="Georgia"/>
                <a:ea typeface="Georgia"/>
                <a:cs typeface="Georgia"/>
                <a:sym typeface="Georgia"/>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30"/>
            <p:cNvSpPr txBox="1"/>
            <p:nvPr/>
          </p:nvSpPr>
          <p:spPr>
            <a:xfrm>
              <a:off x="6894619" y="3949431"/>
              <a:ext cx="3291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671F"/>
                  </a:solidFill>
                  <a:latin typeface="Georgia"/>
                  <a:ea typeface="Georgia"/>
                  <a:cs typeface="Georgia"/>
                  <a:sym typeface="Georgia"/>
                </a:rPr>
                <a:t>7</a:t>
              </a:r>
              <a:endParaRPr sz="1800" b="1" i="0" u="none" strike="noStrike" cap="none">
                <a:solidFill>
                  <a:srgbClr val="FF671F"/>
                </a:solidFill>
                <a:latin typeface="Georgia"/>
                <a:ea typeface="Georgia"/>
                <a:cs typeface="Georgia"/>
                <a:sym typeface="Georgia"/>
              </a:endParaRPr>
            </a:p>
          </p:txBody>
        </p:sp>
      </p:grpSp>
      <p:grpSp>
        <p:nvGrpSpPr>
          <p:cNvPr id="271" name="Google Shape;271;p30"/>
          <p:cNvGrpSpPr/>
          <p:nvPr/>
        </p:nvGrpSpPr>
        <p:grpSpPr>
          <a:xfrm>
            <a:off x="5567828" y="2780325"/>
            <a:ext cx="1638394" cy="1551000"/>
            <a:chOff x="5599100" y="2780325"/>
            <a:chExt cx="1638394" cy="1551000"/>
          </a:xfrm>
        </p:grpSpPr>
        <p:sp>
          <p:nvSpPr>
            <p:cNvPr id="272" name="Google Shape;272;p30"/>
            <p:cNvSpPr/>
            <p:nvPr/>
          </p:nvSpPr>
          <p:spPr>
            <a:xfrm>
              <a:off x="5599100" y="2780325"/>
              <a:ext cx="1622400" cy="1551000"/>
            </a:xfrm>
            <a:prstGeom prst="rect">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30"/>
            <p:cNvSpPr txBox="1"/>
            <p:nvPr/>
          </p:nvSpPr>
          <p:spPr>
            <a:xfrm>
              <a:off x="5610025" y="2873975"/>
              <a:ext cx="1533600" cy="1432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434343"/>
                  </a:solidFill>
                  <a:highlight>
                    <a:schemeClr val="lt1"/>
                  </a:highlight>
                  <a:latin typeface="Georgia"/>
                  <a:ea typeface="Georgia"/>
                  <a:cs typeface="Georgia"/>
                  <a:sym typeface="Georgia"/>
                </a:rPr>
                <a:t>Appropriate officials in cases of health and safety emergencies; </a:t>
              </a:r>
              <a:endParaRPr sz="1400" b="0" i="0" u="none" strike="noStrike" cap="none">
                <a:solidFill>
                  <a:srgbClr val="434343"/>
                </a:solidFill>
                <a:highlight>
                  <a:schemeClr val="lt1"/>
                </a:highlight>
                <a:latin typeface="Georgia"/>
                <a:ea typeface="Georgia"/>
                <a:cs typeface="Georgia"/>
                <a:sym typeface="Georgia"/>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30"/>
            <p:cNvSpPr txBox="1"/>
            <p:nvPr/>
          </p:nvSpPr>
          <p:spPr>
            <a:xfrm>
              <a:off x="6908394" y="3980886"/>
              <a:ext cx="3291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671F"/>
                  </a:solidFill>
                  <a:latin typeface="Georgia"/>
                  <a:ea typeface="Georgia"/>
                  <a:cs typeface="Georgia"/>
                  <a:sym typeface="Georgia"/>
                </a:rPr>
                <a:t>8</a:t>
              </a:r>
              <a:endParaRPr sz="1800" b="1" i="0" u="none" strike="noStrike" cap="none">
                <a:solidFill>
                  <a:srgbClr val="FF671F"/>
                </a:solidFill>
                <a:latin typeface="Georgia"/>
                <a:ea typeface="Georgia"/>
                <a:cs typeface="Georgia"/>
                <a:sym typeface="Georgia"/>
              </a:endParaRPr>
            </a:p>
          </p:txBody>
        </p:sp>
      </p:grpSp>
      <p:pic>
        <p:nvPicPr>
          <p:cNvPr id="275" name="Google Shape;275;p30"/>
          <p:cNvPicPr preferRelativeResize="0"/>
          <p:nvPr/>
        </p:nvPicPr>
        <p:blipFill rotWithShape="1">
          <a:blip r:embed="rId3">
            <a:alphaModFix/>
          </a:blip>
          <a:srcRect l="11603" r="9940"/>
          <a:stretch/>
        </p:blipFill>
        <p:spPr>
          <a:xfrm>
            <a:off x="306653" y="2780325"/>
            <a:ext cx="1622400" cy="1551001"/>
          </a:xfrm>
          <a:prstGeom prst="rect">
            <a:avLst/>
          </a:prstGeom>
          <a:noFill/>
          <a:ln>
            <a:noFill/>
          </a:ln>
          <a:effectLst>
            <a:outerShdw blurRad="57150" dist="19050" dir="5400000" algn="bl" rotWithShape="0">
              <a:srgbClr val="000000">
                <a:alpha val="49800"/>
              </a:srgbClr>
            </a:outerShdw>
          </a:effectLst>
        </p:spPr>
      </p:pic>
      <p:pic>
        <p:nvPicPr>
          <p:cNvPr id="276" name="Google Shape;276;p30"/>
          <p:cNvPicPr preferRelativeResize="0"/>
          <p:nvPr/>
        </p:nvPicPr>
        <p:blipFill rotWithShape="1">
          <a:blip r:embed="rId4">
            <a:alphaModFix/>
          </a:blip>
          <a:srcRect/>
          <a:stretch/>
        </p:blipFill>
        <p:spPr>
          <a:xfrm>
            <a:off x="8631153" y="-1895"/>
            <a:ext cx="623093" cy="7806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1"/>
          <p:cNvSpPr/>
          <p:nvPr/>
        </p:nvSpPr>
        <p:spPr>
          <a:xfrm>
            <a:off x="0" y="2060500"/>
            <a:ext cx="9144000" cy="3083100"/>
          </a:xfrm>
          <a:prstGeom prst="rect">
            <a:avLst/>
          </a:prstGeom>
          <a:solidFill>
            <a:srgbClr val="EFEFEF"/>
          </a:solidFill>
          <a:ln>
            <a:noFill/>
          </a:ln>
        </p:spPr>
        <p:txBody>
          <a:bodyPr spcFirstLastPara="1" wrap="square" lIns="82275" tIns="82275" rIns="82275" bIns="822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282" name="Google Shape;282;p31"/>
          <p:cNvSpPr txBox="1"/>
          <p:nvPr/>
        </p:nvSpPr>
        <p:spPr>
          <a:xfrm>
            <a:off x="114100" y="1269063"/>
            <a:ext cx="8197200" cy="744900"/>
          </a:xfrm>
          <a:prstGeom prst="rect">
            <a:avLst/>
          </a:prstGeom>
          <a:noFill/>
          <a:ln>
            <a:noFill/>
          </a:ln>
        </p:spPr>
        <p:txBody>
          <a:bodyPr spcFirstLastPara="1" wrap="square" lIns="82275" tIns="82275" rIns="82275" bIns="8227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 sz="1600" b="1" i="0" u="none" strike="noStrike" cap="none">
                <a:solidFill>
                  <a:srgbClr val="666666"/>
                </a:solidFill>
                <a:highlight>
                  <a:srgbClr val="FFFFFF"/>
                </a:highlight>
                <a:latin typeface="Georgia"/>
                <a:ea typeface="Georgia"/>
                <a:cs typeface="Georgia"/>
                <a:sym typeface="Georgia"/>
              </a:rPr>
              <a:t>School officials with legitimate educational interest. </a:t>
            </a:r>
            <a:endParaRPr sz="1600" b="1" i="0" u="none" strike="noStrike" cap="none">
              <a:solidFill>
                <a:srgbClr val="666666"/>
              </a:solidFill>
              <a:highlight>
                <a:srgbClr val="FFFFFF"/>
              </a:highlight>
              <a:latin typeface="Georgia"/>
              <a:ea typeface="Georgia"/>
              <a:cs typeface="Georgia"/>
              <a:sym typeface="Georgia"/>
            </a:endParaRPr>
          </a:p>
          <a:p>
            <a:pPr marL="0" marR="0" lvl="0" indent="0" algn="l" rtl="0">
              <a:lnSpc>
                <a:spcPct val="115000"/>
              </a:lnSpc>
              <a:spcBef>
                <a:spcPts val="0"/>
              </a:spcBef>
              <a:spcAft>
                <a:spcPts val="0"/>
              </a:spcAft>
              <a:buClr>
                <a:srgbClr val="000000"/>
              </a:buClr>
              <a:buSzPts val="1600"/>
              <a:buFont typeface="Arial"/>
              <a:buNone/>
            </a:pPr>
            <a:r>
              <a:rPr lang="en" sz="1600" b="1" i="0" u="none" strike="noStrike" cap="none">
                <a:solidFill>
                  <a:srgbClr val="666666"/>
                </a:solidFill>
                <a:highlight>
                  <a:srgbClr val="FFFFFF"/>
                </a:highlight>
                <a:latin typeface="Georgia"/>
                <a:ea typeface="Georgia"/>
                <a:cs typeface="Georgia"/>
                <a:sym typeface="Georgia"/>
              </a:rPr>
              <a:t>Data Privacy Agreements (DPA) should cover;</a:t>
            </a:r>
            <a:endParaRPr sz="1600" b="1" i="0" u="none" strike="noStrike" cap="none">
              <a:solidFill>
                <a:srgbClr val="666666"/>
              </a:solidFill>
              <a:highlight>
                <a:srgbClr val="FFFFFF"/>
              </a:highlight>
              <a:latin typeface="Georgia"/>
              <a:ea typeface="Georgia"/>
              <a:cs typeface="Georgia"/>
              <a:sym typeface="Georgia"/>
            </a:endParaRPr>
          </a:p>
          <a:p>
            <a:pPr marL="0" marR="0" lvl="0" indent="0" algn="l" rtl="0">
              <a:lnSpc>
                <a:spcPct val="115000"/>
              </a:lnSpc>
              <a:spcBef>
                <a:spcPts val="0"/>
              </a:spcBef>
              <a:spcAft>
                <a:spcPts val="0"/>
              </a:spcAft>
              <a:buClr>
                <a:srgbClr val="000000"/>
              </a:buClr>
              <a:buSzPts val="1600"/>
              <a:buFont typeface="Arial"/>
              <a:buNone/>
            </a:pPr>
            <a:endParaRPr sz="1600" b="1" i="0" u="none" strike="noStrike" cap="none">
              <a:solidFill>
                <a:srgbClr val="030A13"/>
              </a:solidFill>
              <a:highlight>
                <a:srgbClr val="FFFFFF"/>
              </a:highlight>
              <a:latin typeface="Arial"/>
              <a:ea typeface="Arial"/>
              <a:cs typeface="Arial"/>
              <a:sym typeface="Arial"/>
            </a:endParaRPr>
          </a:p>
        </p:txBody>
      </p:sp>
      <p:sp>
        <p:nvSpPr>
          <p:cNvPr id="283" name="Google Shape;283;p31"/>
          <p:cNvSpPr txBox="1"/>
          <p:nvPr/>
        </p:nvSpPr>
        <p:spPr>
          <a:xfrm>
            <a:off x="3757475" y="2288375"/>
            <a:ext cx="4885200" cy="2680200"/>
          </a:xfrm>
          <a:prstGeom prst="rect">
            <a:avLst/>
          </a:prstGeom>
          <a:noFill/>
          <a:ln>
            <a:noFill/>
          </a:ln>
        </p:spPr>
        <p:txBody>
          <a:bodyPr spcFirstLastPara="1" wrap="square" lIns="82275" tIns="82275" rIns="82275" bIns="82275" anchor="t" anchorCtr="0">
            <a:noAutofit/>
          </a:bodyPr>
          <a:lstStyle/>
          <a:p>
            <a:pPr marL="406400" marR="0" lvl="0" indent="-304800" algn="l" rtl="0">
              <a:lnSpc>
                <a:spcPct val="100000"/>
              </a:lnSpc>
              <a:spcBef>
                <a:spcPts val="0"/>
              </a:spcBef>
              <a:spcAft>
                <a:spcPts val="0"/>
              </a:spcAft>
              <a:buClr>
                <a:srgbClr val="FF671F"/>
              </a:buClr>
              <a:buSzPts val="1400"/>
              <a:buFont typeface="Georgia"/>
              <a:buChar char="●"/>
            </a:pPr>
            <a:r>
              <a:rPr lang="en" sz="1700" i="0" u="none" strike="noStrike" cap="none">
                <a:solidFill>
                  <a:srgbClr val="434343"/>
                </a:solidFill>
                <a:latin typeface="Georgia"/>
                <a:ea typeface="Georgia"/>
                <a:cs typeface="Georgia"/>
                <a:sym typeface="Georgia"/>
              </a:rPr>
              <a:t>Security and Data Stewardship Provisions.</a:t>
            </a:r>
            <a:endParaRPr sz="1700" i="0" u="none" strike="noStrike" cap="none">
              <a:solidFill>
                <a:srgbClr val="434343"/>
              </a:solidFill>
              <a:latin typeface="Georgia"/>
              <a:ea typeface="Georgia"/>
              <a:cs typeface="Georgia"/>
              <a:sym typeface="Georgia"/>
            </a:endParaRPr>
          </a:p>
          <a:p>
            <a:pPr marL="406400" marR="0" lvl="0" indent="-304800" algn="l" rtl="0">
              <a:lnSpc>
                <a:spcPct val="100000"/>
              </a:lnSpc>
              <a:spcBef>
                <a:spcPts val="900"/>
              </a:spcBef>
              <a:spcAft>
                <a:spcPts val="0"/>
              </a:spcAft>
              <a:buClr>
                <a:srgbClr val="FF671F"/>
              </a:buClr>
              <a:buSzPts val="1400"/>
              <a:buFont typeface="Georgia"/>
              <a:buChar char="●"/>
            </a:pPr>
            <a:r>
              <a:rPr lang="en" sz="1700" i="0" u="none" strike="noStrike" cap="none">
                <a:solidFill>
                  <a:srgbClr val="434343"/>
                </a:solidFill>
                <a:latin typeface="Georgia"/>
                <a:ea typeface="Georgia"/>
                <a:cs typeface="Georgia"/>
                <a:sym typeface="Georgia"/>
              </a:rPr>
              <a:t>Collection Provisions.</a:t>
            </a:r>
            <a:endParaRPr sz="1700" i="0" u="none" strike="noStrike" cap="none">
              <a:solidFill>
                <a:srgbClr val="434343"/>
              </a:solidFill>
              <a:latin typeface="Georgia"/>
              <a:ea typeface="Georgia"/>
              <a:cs typeface="Georgia"/>
              <a:sym typeface="Georgia"/>
            </a:endParaRPr>
          </a:p>
          <a:p>
            <a:pPr marL="406400" marR="0" lvl="0" indent="-304800" algn="l" rtl="0">
              <a:lnSpc>
                <a:spcPct val="100000"/>
              </a:lnSpc>
              <a:spcBef>
                <a:spcPts val="900"/>
              </a:spcBef>
              <a:spcAft>
                <a:spcPts val="0"/>
              </a:spcAft>
              <a:buClr>
                <a:srgbClr val="FF671F"/>
              </a:buClr>
              <a:buSzPts val="1400"/>
              <a:buFont typeface="Georgia"/>
              <a:buChar char="●"/>
            </a:pPr>
            <a:r>
              <a:rPr lang="en" sz="1700" i="0" u="none" strike="noStrike" cap="none">
                <a:solidFill>
                  <a:srgbClr val="434343"/>
                </a:solidFill>
                <a:latin typeface="Georgia"/>
                <a:ea typeface="Georgia"/>
                <a:cs typeface="Georgia"/>
                <a:sym typeface="Georgia"/>
              </a:rPr>
              <a:t>Data Use, Retention, Disclosure, and Destruction Provisions. </a:t>
            </a:r>
            <a:endParaRPr sz="1700" i="0" u="none" strike="noStrike" cap="none">
              <a:solidFill>
                <a:srgbClr val="434343"/>
              </a:solidFill>
              <a:latin typeface="Georgia"/>
              <a:ea typeface="Georgia"/>
              <a:cs typeface="Georgia"/>
              <a:sym typeface="Georgia"/>
            </a:endParaRPr>
          </a:p>
          <a:p>
            <a:pPr marL="406400" marR="0" lvl="0" indent="-304800" algn="l" rtl="0">
              <a:lnSpc>
                <a:spcPct val="100000"/>
              </a:lnSpc>
              <a:spcBef>
                <a:spcPts val="900"/>
              </a:spcBef>
              <a:spcAft>
                <a:spcPts val="0"/>
              </a:spcAft>
              <a:buClr>
                <a:srgbClr val="FF671F"/>
              </a:buClr>
              <a:buSzPts val="1400"/>
              <a:buFont typeface="Georgia"/>
              <a:buChar char="●"/>
            </a:pPr>
            <a:r>
              <a:rPr lang="en" sz="1700" i="0" u="none" strike="noStrike" cap="none">
                <a:solidFill>
                  <a:srgbClr val="434343"/>
                </a:solidFill>
                <a:latin typeface="Georgia"/>
                <a:ea typeface="Georgia"/>
                <a:cs typeface="Georgia"/>
                <a:sym typeface="Georgia"/>
              </a:rPr>
              <a:t>Data Access Provisions.</a:t>
            </a:r>
            <a:endParaRPr sz="1700" i="0" u="none" strike="noStrike" cap="none">
              <a:solidFill>
                <a:srgbClr val="434343"/>
              </a:solidFill>
              <a:latin typeface="Georgia"/>
              <a:ea typeface="Georgia"/>
              <a:cs typeface="Georgia"/>
              <a:sym typeface="Georgia"/>
            </a:endParaRPr>
          </a:p>
          <a:p>
            <a:pPr marL="406400" marR="0" lvl="0" indent="-304800" algn="l" rtl="0">
              <a:lnSpc>
                <a:spcPct val="100000"/>
              </a:lnSpc>
              <a:spcBef>
                <a:spcPts val="900"/>
              </a:spcBef>
              <a:spcAft>
                <a:spcPts val="0"/>
              </a:spcAft>
              <a:buClr>
                <a:srgbClr val="FF671F"/>
              </a:buClr>
              <a:buSzPts val="1400"/>
              <a:buFont typeface="Georgia"/>
              <a:buChar char="●"/>
            </a:pPr>
            <a:r>
              <a:rPr lang="en" sz="1700" i="0" u="none" strike="noStrike" cap="none">
                <a:solidFill>
                  <a:srgbClr val="434343"/>
                </a:solidFill>
                <a:latin typeface="Georgia"/>
                <a:ea typeface="Georgia"/>
                <a:cs typeface="Georgia"/>
                <a:sym typeface="Georgia"/>
              </a:rPr>
              <a:t>Modification, Duration, and Termination Provisions. </a:t>
            </a:r>
            <a:endParaRPr sz="1700" i="0" u="none" strike="noStrike" cap="none">
              <a:solidFill>
                <a:srgbClr val="434343"/>
              </a:solidFill>
              <a:latin typeface="Georgia"/>
              <a:ea typeface="Georgia"/>
              <a:cs typeface="Georgia"/>
              <a:sym typeface="Georgia"/>
            </a:endParaRPr>
          </a:p>
        </p:txBody>
      </p:sp>
      <p:pic>
        <p:nvPicPr>
          <p:cNvPr id="284" name="Google Shape;284;p31"/>
          <p:cNvPicPr preferRelativeResize="0"/>
          <p:nvPr/>
        </p:nvPicPr>
        <p:blipFill rotWithShape="1">
          <a:blip r:embed="rId3">
            <a:alphaModFix/>
          </a:blip>
          <a:srcRect l="8765" r="14210"/>
          <a:stretch/>
        </p:blipFill>
        <p:spPr>
          <a:xfrm>
            <a:off x="402175" y="2288376"/>
            <a:ext cx="2955300" cy="2558048"/>
          </a:xfrm>
          <a:prstGeom prst="rect">
            <a:avLst/>
          </a:prstGeom>
          <a:noFill/>
          <a:ln>
            <a:noFill/>
          </a:ln>
          <a:effectLst>
            <a:outerShdw blurRad="57150" dist="19050" dir="5400000" algn="bl" rotWithShape="0">
              <a:srgbClr val="000000">
                <a:alpha val="49410"/>
              </a:srgbClr>
            </a:outerShdw>
          </a:effectLst>
        </p:spPr>
      </p:pic>
      <p:pic>
        <p:nvPicPr>
          <p:cNvPr id="285" name="Google Shape;285;p31"/>
          <p:cNvPicPr preferRelativeResize="0"/>
          <p:nvPr/>
        </p:nvPicPr>
        <p:blipFill rotWithShape="1">
          <a:blip r:embed="rId4">
            <a:alphaModFix/>
          </a:blip>
          <a:srcRect/>
          <a:stretch/>
        </p:blipFill>
        <p:spPr>
          <a:xfrm>
            <a:off x="8285275" y="118978"/>
            <a:ext cx="715837" cy="996462"/>
          </a:xfrm>
          <a:prstGeom prst="rect">
            <a:avLst/>
          </a:prstGeom>
          <a:noFill/>
          <a:ln>
            <a:noFill/>
          </a:ln>
        </p:spPr>
      </p:pic>
      <p:sp>
        <p:nvSpPr>
          <p:cNvPr id="286" name="Google Shape;286;p31"/>
          <p:cNvSpPr txBox="1"/>
          <p:nvPr/>
        </p:nvSpPr>
        <p:spPr>
          <a:xfrm>
            <a:off x="114097" y="139725"/>
            <a:ext cx="7668300" cy="515400"/>
          </a:xfrm>
          <a:prstGeom prst="rect">
            <a:avLst/>
          </a:prstGeom>
          <a:noFill/>
          <a:ln>
            <a:noFill/>
          </a:ln>
        </p:spPr>
        <p:txBody>
          <a:bodyPr spcFirstLastPara="1" wrap="square" lIns="82275" tIns="82275" rIns="82275" bIns="8227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400" b="1" i="0" u="none" strike="noStrike" cap="none">
                <a:solidFill>
                  <a:srgbClr val="00A499"/>
                </a:solidFill>
                <a:latin typeface="Georgia"/>
                <a:ea typeface="Georgia"/>
                <a:cs typeface="Georgia"/>
                <a:sym typeface="Georgia"/>
              </a:rPr>
              <a:t>Student Privacy Laws</a:t>
            </a:r>
            <a:endParaRPr sz="2400" b="1" i="0" u="none" strike="noStrike" cap="none">
              <a:solidFill>
                <a:srgbClr val="00A499"/>
              </a:solidFill>
              <a:latin typeface="Georgia"/>
              <a:ea typeface="Georgia"/>
              <a:cs typeface="Georgia"/>
              <a:sym typeface="Georgia"/>
            </a:endParaRPr>
          </a:p>
        </p:txBody>
      </p:sp>
      <p:sp>
        <p:nvSpPr>
          <p:cNvPr id="287" name="Google Shape;287;p31"/>
          <p:cNvSpPr txBox="1"/>
          <p:nvPr/>
        </p:nvSpPr>
        <p:spPr>
          <a:xfrm>
            <a:off x="89928" y="429945"/>
            <a:ext cx="3129000" cy="685500"/>
          </a:xfrm>
          <a:prstGeom prst="rect">
            <a:avLst/>
          </a:prstGeom>
          <a:noFill/>
          <a:ln>
            <a:noFill/>
          </a:ln>
        </p:spPr>
        <p:txBody>
          <a:bodyPr spcFirstLastPara="1" wrap="square" lIns="82275" tIns="82275" rIns="82275" bIns="82275" anchor="t" anchorCtr="0">
            <a:noAutofit/>
          </a:bodyPr>
          <a:lstStyle/>
          <a:p>
            <a:pPr marL="0" marR="0" lvl="0" indent="0" algn="l" rtl="0">
              <a:lnSpc>
                <a:spcPct val="115000"/>
              </a:lnSpc>
              <a:spcBef>
                <a:spcPts val="0"/>
              </a:spcBef>
              <a:spcAft>
                <a:spcPts val="1400"/>
              </a:spcAft>
              <a:buClr>
                <a:srgbClr val="000000"/>
              </a:buClr>
              <a:buSzPts val="5400"/>
              <a:buFont typeface="Arial"/>
              <a:buNone/>
            </a:pPr>
            <a:r>
              <a:rPr lang="en" sz="5400" b="1" i="0" u="none" strike="noStrike" cap="none">
                <a:solidFill>
                  <a:srgbClr val="FF671F"/>
                </a:solidFill>
                <a:latin typeface="Georgia"/>
                <a:ea typeface="Georgia"/>
                <a:cs typeface="Georgia"/>
                <a:sym typeface="Georgia"/>
              </a:rPr>
              <a:t>FERPA</a:t>
            </a:r>
            <a:endParaRPr sz="5400" i="0" u="none" strike="noStrike" cap="none">
              <a:solidFill>
                <a:srgbClr val="FF671F"/>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2"/>
          <p:cNvSpPr/>
          <p:nvPr/>
        </p:nvSpPr>
        <p:spPr>
          <a:xfrm>
            <a:off x="144850" y="185300"/>
            <a:ext cx="5170800" cy="766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800" b="1" i="0" u="none" strike="noStrike" cap="none">
                <a:solidFill>
                  <a:srgbClr val="005696"/>
                </a:solidFill>
                <a:latin typeface="Georgia"/>
                <a:ea typeface="Georgia"/>
                <a:cs typeface="Georgia"/>
                <a:sym typeface="Georgia"/>
              </a:rPr>
              <a:t>The What?</a:t>
            </a:r>
            <a:endParaRPr sz="2800" i="0" u="none" strike="noStrike" cap="none">
              <a:solidFill>
                <a:srgbClr val="005696"/>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4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3600" b="1" i="0" u="none" strike="noStrike" cap="none">
              <a:solidFill>
                <a:schemeClr val="lt1"/>
              </a:solidFill>
              <a:latin typeface="Arial"/>
              <a:ea typeface="Arial"/>
              <a:cs typeface="Arial"/>
              <a:sym typeface="Arial"/>
            </a:endParaRPr>
          </a:p>
        </p:txBody>
      </p:sp>
      <p:pic>
        <p:nvPicPr>
          <p:cNvPr id="293" name="Google Shape;293;p32"/>
          <p:cNvPicPr preferRelativeResize="0"/>
          <p:nvPr/>
        </p:nvPicPr>
        <p:blipFill rotWithShape="1">
          <a:blip r:embed="rId3">
            <a:alphaModFix/>
          </a:blip>
          <a:srcRect/>
          <a:stretch/>
        </p:blipFill>
        <p:spPr>
          <a:xfrm>
            <a:off x="7404275" y="100665"/>
            <a:ext cx="1617901" cy="766187"/>
          </a:xfrm>
          <a:prstGeom prst="rect">
            <a:avLst/>
          </a:prstGeom>
          <a:noFill/>
          <a:ln>
            <a:noFill/>
          </a:ln>
        </p:spPr>
      </p:pic>
      <p:sp>
        <p:nvSpPr>
          <p:cNvPr id="294" name="Google Shape;294;p32"/>
          <p:cNvSpPr txBox="1"/>
          <p:nvPr/>
        </p:nvSpPr>
        <p:spPr>
          <a:xfrm>
            <a:off x="4572600" y="2180162"/>
            <a:ext cx="4294200" cy="2172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2100"/>
              <a:buFont typeface="Arial"/>
              <a:buNone/>
            </a:pPr>
            <a:r>
              <a:rPr lang="en" sz="1800" b="1" i="0" strike="noStrike" cap="none">
                <a:solidFill>
                  <a:srgbClr val="434343"/>
                </a:solidFill>
                <a:latin typeface="Georgia"/>
                <a:ea typeface="Georgia"/>
                <a:cs typeface="Georgia"/>
                <a:sym typeface="Georgia"/>
              </a:rPr>
              <a:t>Wouldn’t it </a:t>
            </a:r>
            <a:r>
              <a:rPr lang="en" sz="1800" b="1">
                <a:solidFill>
                  <a:srgbClr val="434343"/>
                </a:solidFill>
                <a:latin typeface="Georgia"/>
                <a:ea typeface="Georgia"/>
                <a:cs typeface="Georgia"/>
                <a:sym typeface="Georgia"/>
              </a:rPr>
              <a:t>b</a:t>
            </a:r>
            <a:r>
              <a:rPr lang="en" sz="1800" b="1" i="0" strike="noStrike" cap="none">
                <a:solidFill>
                  <a:srgbClr val="434343"/>
                </a:solidFill>
                <a:latin typeface="Georgia"/>
                <a:ea typeface="Georgia"/>
                <a:cs typeface="Georgia"/>
                <a:sym typeface="Georgia"/>
              </a:rPr>
              <a:t>e </a:t>
            </a:r>
            <a:r>
              <a:rPr lang="en" sz="1800" b="1">
                <a:solidFill>
                  <a:srgbClr val="434343"/>
                </a:solidFill>
                <a:latin typeface="Georgia"/>
                <a:ea typeface="Georgia"/>
                <a:cs typeface="Georgia"/>
                <a:sym typeface="Georgia"/>
              </a:rPr>
              <a:t>g</a:t>
            </a:r>
            <a:r>
              <a:rPr lang="en" sz="1800" b="1" i="0" strike="noStrike" cap="none">
                <a:solidFill>
                  <a:srgbClr val="434343"/>
                </a:solidFill>
                <a:latin typeface="Georgia"/>
                <a:ea typeface="Georgia"/>
                <a:cs typeface="Georgia"/>
                <a:sym typeface="Georgia"/>
              </a:rPr>
              <a:t>reat </a:t>
            </a:r>
            <a:r>
              <a:rPr lang="en" sz="1800" b="1">
                <a:solidFill>
                  <a:srgbClr val="434343"/>
                </a:solidFill>
                <a:latin typeface="Georgia"/>
                <a:ea typeface="Georgia"/>
                <a:cs typeface="Georgia"/>
                <a:sym typeface="Georgia"/>
              </a:rPr>
              <a:t>i</a:t>
            </a:r>
            <a:r>
              <a:rPr lang="en" sz="1800" b="1" i="0" strike="noStrike" cap="none">
                <a:solidFill>
                  <a:srgbClr val="434343"/>
                </a:solidFill>
                <a:latin typeface="Georgia"/>
                <a:ea typeface="Georgia"/>
                <a:cs typeface="Georgia"/>
                <a:sym typeface="Georgia"/>
              </a:rPr>
              <a:t>f </a:t>
            </a:r>
            <a:r>
              <a:rPr lang="en" sz="1800" b="1">
                <a:solidFill>
                  <a:srgbClr val="434343"/>
                </a:solidFill>
                <a:latin typeface="Georgia"/>
                <a:ea typeface="Georgia"/>
                <a:cs typeface="Georgia"/>
                <a:sym typeface="Georgia"/>
              </a:rPr>
              <a:t>y</a:t>
            </a:r>
            <a:r>
              <a:rPr lang="en" sz="1800" b="1" i="0" strike="noStrike" cap="none">
                <a:solidFill>
                  <a:srgbClr val="434343"/>
                </a:solidFill>
                <a:latin typeface="Georgia"/>
                <a:ea typeface="Georgia"/>
                <a:cs typeface="Georgia"/>
                <a:sym typeface="Georgia"/>
              </a:rPr>
              <a:t>ou </a:t>
            </a:r>
            <a:r>
              <a:rPr lang="en" sz="1800" b="1">
                <a:solidFill>
                  <a:srgbClr val="434343"/>
                </a:solidFill>
                <a:latin typeface="Georgia"/>
                <a:ea typeface="Georgia"/>
                <a:cs typeface="Georgia"/>
                <a:sym typeface="Georgia"/>
              </a:rPr>
              <a:t>c</a:t>
            </a:r>
            <a:r>
              <a:rPr lang="en" sz="1800" b="1" i="0" strike="noStrike" cap="none">
                <a:solidFill>
                  <a:srgbClr val="434343"/>
                </a:solidFill>
                <a:latin typeface="Georgia"/>
                <a:ea typeface="Georgia"/>
                <a:cs typeface="Georgia"/>
                <a:sym typeface="Georgia"/>
              </a:rPr>
              <a:t>ould:</a:t>
            </a:r>
            <a:endParaRPr sz="1800" b="1" i="0" strike="noStrike" cap="none">
              <a:solidFill>
                <a:srgbClr val="434343"/>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2100"/>
              <a:buFont typeface="Arial"/>
              <a:buNone/>
            </a:pPr>
            <a:endParaRPr sz="1200" b="1">
              <a:solidFill>
                <a:srgbClr val="434343"/>
              </a:solidFill>
              <a:latin typeface="Georgia"/>
              <a:ea typeface="Georgia"/>
              <a:cs typeface="Georgia"/>
              <a:sym typeface="Georgia"/>
            </a:endParaRPr>
          </a:p>
          <a:p>
            <a:pPr marL="342900" marR="0" lvl="0" indent="-298450" algn="l" rtl="0">
              <a:lnSpc>
                <a:spcPct val="100000"/>
              </a:lnSpc>
              <a:spcBef>
                <a:spcPts val="0"/>
              </a:spcBef>
              <a:spcAft>
                <a:spcPts val="0"/>
              </a:spcAft>
              <a:buClr>
                <a:srgbClr val="FF671F"/>
              </a:buClr>
              <a:buSzPts val="1500"/>
              <a:buFont typeface="Georgia"/>
              <a:buChar char="•"/>
            </a:pPr>
            <a:r>
              <a:rPr lang="en" sz="1500" i="0" u="none" strike="noStrike" cap="none">
                <a:solidFill>
                  <a:srgbClr val="434343"/>
                </a:solidFill>
                <a:latin typeface="Georgia"/>
                <a:ea typeface="Georgia"/>
                <a:cs typeface="Georgia"/>
                <a:sym typeface="Georgia"/>
              </a:rPr>
              <a:t>Save Resources (time, money, etc.) With ONE Data Privacy Agreement with Vendors</a:t>
            </a:r>
            <a:endParaRPr sz="1500" i="0" u="none" strike="noStrike" cap="none">
              <a:solidFill>
                <a:srgbClr val="434343"/>
              </a:solidFill>
              <a:latin typeface="Georgia"/>
              <a:ea typeface="Georgia"/>
              <a:cs typeface="Georgia"/>
              <a:sym typeface="Georgia"/>
            </a:endParaRPr>
          </a:p>
          <a:p>
            <a:pPr marL="342900" marR="0" lvl="0" indent="-298450" algn="l" rtl="0">
              <a:lnSpc>
                <a:spcPct val="100000"/>
              </a:lnSpc>
              <a:spcBef>
                <a:spcPts val="1000"/>
              </a:spcBef>
              <a:spcAft>
                <a:spcPts val="0"/>
              </a:spcAft>
              <a:buClr>
                <a:srgbClr val="FF671F"/>
              </a:buClr>
              <a:buSzPts val="1500"/>
              <a:buFont typeface="Georgia"/>
              <a:buChar char="•"/>
            </a:pPr>
            <a:r>
              <a:rPr lang="en" sz="1500" i="0" u="none" strike="noStrike" cap="none">
                <a:solidFill>
                  <a:srgbClr val="434343"/>
                </a:solidFill>
                <a:latin typeface="Georgia"/>
                <a:ea typeface="Georgia"/>
                <a:cs typeface="Georgia"/>
                <a:sym typeface="Georgia"/>
              </a:rPr>
              <a:t>“Piggyback” Off Other Agreements By Districts in Your Alliance?</a:t>
            </a:r>
            <a:endParaRPr sz="1500" i="0" u="none" strike="noStrike" cap="none">
              <a:solidFill>
                <a:srgbClr val="434343"/>
              </a:solidFill>
              <a:latin typeface="Georgia"/>
              <a:ea typeface="Georgia"/>
              <a:cs typeface="Georgia"/>
              <a:sym typeface="Georgia"/>
            </a:endParaRPr>
          </a:p>
          <a:p>
            <a:pPr marL="342900" marR="0" lvl="0" indent="-298450" algn="l" rtl="0">
              <a:lnSpc>
                <a:spcPct val="100000"/>
              </a:lnSpc>
              <a:spcBef>
                <a:spcPts val="1000"/>
              </a:spcBef>
              <a:spcAft>
                <a:spcPts val="1000"/>
              </a:spcAft>
              <a:buClr>
                <a:srgbClr val="FF671F"/>
              </a:buClr>
              <a:buSzPts val="1500"/>
              <a:buFont typeface="Georgia"/>
              <a:buChar char="•"/>
            </a:pPr>
            <a:r>
              <a:rPr lang="en" sz="1500" i="0" u="none" strike="noStrike" cap="none">
                <a:solidFill>
                  <a:srgbClr val="434343"/>
                </a:solidFill>
                <a:latin typeface="Georgia"/>
                <a:ea typeface="Georgia"/>
                <a:cs typeface="Georgia"/>
                <a:sym typeface="Georgia"/>
              </a:rPr>
              <a:t>Seamlessly and Transparently Communicate Those Agreements to Staff, Parents, Etc.</a:t>
            </a:r>
            <a:endParaRPr sz="1500" i="0" u="none" strike="noStrike" cap="none">
              <a:solidFill>
                <a:srgbClr val="434343"/>
              </a:solidFill>
              <a:latin typeface="Georgia"/>
              <a:ea typeface="Georgia"/>
              <a:cs typeface="Georgia"/>
              <a:sym typeface="Georgia"/>
            </a:endParaRPr>
          </a:p>
        </p:txBody>
      </p:sp>
      <p:sp>
        <p:nvSpPr>
          <p:cNvPr id="295" name="Google Shape;295;p32"/>
          <p:cNvSpPr/>
          <p:nvPr/>
        </p:nvSpPr>
        <p:spPr>
          <a:xfrm>
            <a:off x="-5700" y="933250"/>
            <a:ext cx="9144000" cy="881700"/>
          </a:xfrm>
          <a:prstGeom prst="rect">
            <a:avLst/>
          </a:prstGeom>
          <a:solidFill>
            <a:srgbClr val="FF6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txBox="1"/>
          <p:nvPr/>
        </p:nvSpPr>
        <p:spPr>
          <a:xfrm>
            <a:off x="422525" y="951500"/>
            <a:ext cx="7903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2100"/>
              <a:buFont typeface="Arial"/>
              <a:buNone/>
            </a:pPr>
            <a:r>
              <a:rPr lang="en" sz="2100" b="1">
                <a:solidFill>
                  <a:srgbClr val="FFFFFF"/>
                </a:solidFill>
                <a:latin typeface="Georgia"/>
                <a:ea typeface="Georgia"/>
                <a:cs typeface="Georgia"/>
                <a:sym typeface="Georgia"/>
              </a:rPr>
              <a:t>Now that you know you SHOULD have a Data Privacy Agreement (DPA) – What’s Next?</a:t>
            </a:r>
            <a:endParaRPr>
              <a:solidFill>
                <a:srgbClr val="FFFFFF"/>
              </a:solidFill>
            </a:endParaRPr>
          </a:p>
        </p:txBody>
      </p:sp>
      <p:sp>
        <p:nvSpPr>
          <p:cNvPr id="297" name="Google Shape;297;p32"/>
          <p:cNvSpPr txBox="1"/>
          <p:nvPr/>
        </p:nvSpPr>
        <p:spPr>
          <a:xfrm>
            <a:off x="328075" y="2116600"/>
            <a:ext cx="3627600" cy="2975700"/>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Clr>
                <a:schemeClr val="dk1"/>
              </a:buClr>
              <a:buSzPts val="2100"/>
              <a:buFont typeface="Arial"/>
              <a:buNone/>
            </a:pPr>
            <a:r>
              <a:rPr lang="en" sz="1800" b="1">
                <a:solidFill>
                  <a:srgbClr val="434343"/>
                </a:solidFill>
                <a:latin typeface="Georgia"/>
                <a:ea typeface="Georgia"/>
                <a:cs typeface="Georgia"/>
                <a:sym typeface="Georgia"/>
              </a:rPr>
              <a:t>The Facts:</a:t>
            </a:r>
            <a:br>
              <a:rPr lang="en" sz="1800" b="1">
                <a:solidFill>
                  <a:srgbClr val="434343"/>
                </a:solidFill>
                <a:latin typeface="Georgia"/>
                <a:ea typeface="Georgia"/>
                <a:cs typeface="Georgia"/>
                <a:sym typeface="Georgia"/>
              </a:rPr>
            </a:br>
            <a:endParaRPr sz="1100" b="1">
              <a:solidFill>
                <a:srgbClr val="434343"/>
              </a:solidFill>
              <a:latin typeface="Georgia"/>
              <a:ea typeface="Georgia"/>
              <a:cs typeface="Georgia"/>
              <a:sym typeface="Georgia"/>
            </a:endParaRPr>
          </a:p>
          <a:p>
            <a:pPr marL="342900" lvl="0" indent="-298450" algn="l" rtl="0">
              <a:spcBef>
                <a:spcPts val="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13,000+ US Public School Districts</a:t>
            </a:r>
            <a:endParaRPr sz="1500">
              <a:solidFill>
                <a:srgbClr val="434343"/>
              </a:solidFill>
              <a:latin typeface="Georgia"/>
              <a:ea typeface="Georgia"/>
              <a:cs typeface="Georgia"/>
              <a:sym typeface="Georgia"/>
            </a:endParaRPr>
          </a:p>
          <a:p>
            <a:pPr marL="342900" lvl="0" indent="-2984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85% of Them Have &lt;5,000 students – Many CIO’s Teach Daily!</a:t>
            </a:r>
            <a:endParaRPr sz="1500">
              <a:solidFill>
                <a:srgbClr val="434343"/>
              </a:solidFill>
              <a:latin typeface="Georgia"/>
              <a:ea typeface="Georgia"/>
              <a:cs typeface="Georgia"/>
              <a:sym typeface="Georgia"/>
            </a:endParaRPr>
          </a:p>
          <a:p>
            <a:pPr marL="342900" lvl="0" indent="-2984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The Avg US School Has Anywhere Between 400 and 1,000 Apps</a:t>
            </a:r>
            <a:endParaRPr sz="1500">
              <a:solidFill>
                <a:srgbClr val="434343"/>
              </a:solidFill>
              <a:latin typeface="Georgia"/>
              <a:ea typeface="Georgia"/>
              <a:cs typeface="Georgia"/>
              <a:sym typeface="Georgia"/>
            </a:endParaRPr>
          </a:p>
          <a:p>
            <a:pPr marL="342900" lvl="0" indent="-2984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“Freeware” or ”Freemium” Products Are Exploding</a:t>
            </a:r>
            <a:endParaRPr sz="1500">
              <a:solidFill>
                <a:srgbClr val="434343"/>
              </a:solidFill>
              <a:latin typeface="Georgia"/>
              <a:ea typeface="Georgia"/>
              <a:cs typeface="Georgia"/>
              <a:sym typeface="Georgia"/>
            </a:endParaRPr>
          </a:p>
          <a:p>
            <a:pPr marL="0" lvl="0" indent="0" algn="l" rtl="0">
              <a:spcBef>
                <a:spcPts val="1000"/>
              </a:spcBef>
              <a:spcAft>
                <a:spcPts val="1000"/>
              </a:spcAft>
              <a:buNone/>
            </a:pPr>
            <a:endParaRPr/>
          </a:p>
        </p:txBody>
      </p:sp>
      <p:cxnSp>
        <p:nvCxnSpPr>
          <p:cNvPr id="298" name="Google Shape;298;p32"/>
          <p:cNvCxnSpPr/>
          <p:nvPr/>
        </p:nvCxnSpPr>
        <p:spPr>
          <a:xfrm>
            <a:off x="4251418" y="2256350"/>
            <a:ext cx="0" cy="2430900"/>
          </a:xfrm>
          <a:prstGeom prst="straightConnector1">
            <a:avLst/>
          </a:prstGeom>
          <a:noFill/>
          <a:ln w="9525" cap="flat" cmpd="sng">
            <a:solidFill>
              <a:srgbClr val="004B83"/>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8"/>
          <p:cNvPicPr preferRelativeResize="0"/>
          <p:nvPr/>
        </p:nvPicPr>
        <p:blipFill rotWithShape="1">
          <a:blip r:embed="rId3">
            <a:alphaModFix/>
          </a:blip>
          <a:srcRect l="538" t="7668" r="1537" b="1686"/>
          <a:stretch/>
        </p:blipFill>
        <p:spPr>
          <a:xfrm>
            <a:off x="2659225" y="188850"/>
            <a:ext cx="5980074" cy="4899549"/>
          </a:xfrm>
          <a:prstGeom prst="rect">
            <a:avLst/>
          </a:prstGeom>
          <a:noFill/>
          <a:ln>
            <a:noFill/>
          </a:ln>
        </p:spPr>
      </p:pic>
      <p:sp>
        <p:nvSpPr>
          <p:cNvPr id="355" name="Google Shape;355;p38"/>
          <p:cNvSpPr txBox="1"/>
          <p:nvPr/>
        </p:nvSpPr>
        <p:spPr>
          <a:xfrm>
            <a:off x="264750" y="1729125"/>
            <a:ext cx="2094600" cy="1770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FF671F"/>
                </a:solidFill>
                <a:latin typeface="Georgia"/>
                <a:ea typeface="Georgia"/>
                <a:cs typeface="Georgia"/>
                <a:sym typeface="Georgia"/>
              </a:rPr>
              <a:t>The Registry</a:t>
            </a:r>
            <a:endParaRPr sz="2800" b="1">
              <a:solidFill>
                <a:srgbClr val="FF671F"/>
              </a:solidFill>
              <a:latin typeface="Georgia"/>
              <a:ea typeface="Georgia"/>
              <a:cs typeface="Georgia"/>
              <a:sym typeface="Georgia"/>
            </a:endParaRPr>
          </a:p>
          <a:p>
            <a:pPr marL="0" lvl="0" indent="0" algn="ctr" rtl="0">
              <a:spcBef>
                <a:spcPts val="0"/>
              </a:spcBef>
              <a:spcAft>
                <a:spcPts val="0"/>
              </a:spcAft>
              <a:buNone/>
            </a:pPr>
            <a:endParaRPr sz="2800" b="1">
              <a:solidFill>
                <a:srgbClr val="FF671F"/>
              </a:solidFill>
              <a:latin typeface="Georgia"/>
              <a:ea typeface="Georgia"/>
              <a:cs typeface="Georgia"/>
              <a:sym typeface="Georgia"/>
            </a:endParaRPr>
          </a:p>
          <a:p>
            <a:pPr marL="0" lvl="0" indent="0" algn="ctr" rtl="0">
              <a:spcBef>
                <a:spcPts val="0"/>
              </a:spcBef>
              <a:spcAft>
                <a:spcPts val="0"/>
              </a:spcAft>
              <a:buNone/>
            </a:pPr>
            <a:r>
              <a:rPr lang="en" sz="1900" b="1">
                <a:solidFill>
                  <a:srgbClr val="FF671F"/>
                </a:solidFill>
                <a:latin typeface="Georgia"/>
                <a:ea typeface="Georgia"/>
                <a:cs typeface="Georgia"/>
                <a:sym typeface="Georgia"/>
              </a:rPr>
              <a:t>sdpc.a4l.org</a:t>
            </a:r>
            <a:endParaRPr sz="1900" b="1">
              <a:solidFill>
                <a:srgbClr val="FF671F"/>
              </a:solidFill>
              <a:latin typeface="Georgia"/>
              <a:ea typeface="Georgia"/>
              <a:cs typeface="Georgia"/>
              <a:sym typeface="Georgia"/>
            </a:endParaRPr>
          </a:p>
        </p:txBody>
      </p:sp>
      <p:cxnSp>
        <p:nvCxnSpPr>
          <p:cNvPr id="356" name="Google Shape;356;p38"/>
          <p:cNvCxnSpPr/>
          <p:nvPr/>
        </p:nvCxnSpPr>
        <p:spPr>
          <a:xfrm>
            <a:off x="434250" y="1763950"/>
            <a:ext cx="1539000" cy="0"/>
          </a:xfrm>
          <a:prstGeom prst="straightConnector1">
            <a:avLst/>
          </a:prstGeom>
          <a:noFill/>
          <a:ln w="9525" cap="flat" cmpd="sng">
            <a:solidFill>
              <a:srgbClr val="375BB0"/>
            </a:solidFill>
            <a:prstDash val="solid"/>
            <a:round/>
            <a:headEnd type="none" w="med" len="med"/>
            <a:tailEnd type="none" w="med" len="med"/>
          </a:ln>
        </p:spPr>
      </p:cxnSp>
      <p:pic>
        <p:nvPicPr>
          <p:cNvPr id="357" name="Google Shape;357;p38"/>
          <p:cNvPicPr preferRelativeResize="0"/>
          <p:nvPr/>
        </p:nvPicPr>
        <p:blipFill>
          <a:blip r:embed="rId4">
            <a:alphaModFix/>
          </a:blip>
          <a:stretch>
            <a:fillRect/>
          </a:stretch>
        </p:blipFill>
        <p:spPr>
          <a:xfrm>
            <a:off x="350700" y="188850"/>
            <a:ext cx="1825800" cy="1254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322"/>
        <p:cNvGrpSpPr/>
        <p:nvPr/>
      </p:nvGrpSpPr>
      <p:grpSpPr>
        <a:xfrm>
          <a:off x="0" y="0"/>
          <a:ext cx="0" cy="0"/>
          <a:chOff x="0" y="0"/>
          <a:chExt cx="0" cy="0"/>
        </a:xfrm>
      </p:grpSpPr>
      <p:sp>
        <p:nvSpPr>
          <p:cNvPr id="323" name="Google Shape;323;p35"/>
          <p:cNvSpPr/>
          <p:nvPr/>
        </p:nvSpPr>
        <p:spPr>
          <a:xfrm>
            <a:off x="4585200" y="-5075"/>
            <a:ext cx="45588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txBox="1">
            <a:spLocks noGrp="1"/>
          </p:cNvSpPr>
          <p:nvPr>
            <p:ph type="title"/>
          </p:nvPr>
        </p:nvSpPr>
        <p:spPr>
          <a:xfrm>
            <a:off x="116175" y="134348"/>
            <a:ext cx="6388800" cy="622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400"/>
              <a:buNone/>
            </a:pPr>
            <a:r>
              <a:rPr lang="en" sz="2600" b="1">
                <a:solidFill>
                  <a:srgbClr val="005696"/>
                </a:solidFill>
                <a:latin typeface="Georgia"/>
                <a:ea typeface="Georgia"/>
                <a:cs typeface="Georgia"/>
                <a:sym typeface="Georgia"/>
              </a:rPr>
              <a:t>What is an “Alliance?</a:t>
            </a:r>
            <a:endParaRPr sz="2600">
              <a:solidFill>
                <a:srgbClr val="005696"/>
              </a:solidFill>
              <a:latin typeface="Georgia"/>
              <a:ea typeface="Georgia"/>
              <a:cs typeface="Georgia"/>
              <a:sym typeface="Georgia"/>
            </a:endParaRPr>
          </a:p>
        </p:txBody>
      </p:sp>
      <p:sp>
        <p:nvSpPr>
          <p:cNvPr id="325" name="Google Shape;325;p35"/>
          <p:cNvSpPr txBox="1"/>
          <p:nvPr/>
        </p:nvSpPr>
        <p:spPr>
          <a:xfrm>
            <a:off x="4944150" y="486125"/>
            <a:ext cx="3772200" cy="394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500" b="1" i="0" u="none" strike="noStrike" cap="none">
                <a:solidFill>
                  <a:srgbClr val="FF671F"/>
                </a:solidFill>
                <a:latin typeface="Georgia"/>
                <a:ea typeface="Georgia"/>
                <a:cs typeface="Georgia"/>
                <a:sym typeface="Georgia"/>
              </a:rPr>
              <a:t>Participate:</a:t>
            </a:r>
            <a:r>
              <a:rPr lang="en" sz="1500" b="1" i="0" u="none" strike="noStrike" cap="none">
                <a:solidFill>
                  <a:srgbClr val="434343"/>
                </a:solidFill>
                <a:latin typeface="Georgia"/>
                <a:ea typeface="Georgia"/>
                <a:cs typeface="Georgia"/>
                <a:sym typeface="Georgia"/>
              </a:rPr>
              <a:t> </a:t>
            </a:r>
            <a:r>
              <a:rPr lang="en" sz="1300" i="0" u="none" strike="noStrike" cap="none">
                <a:solidFill>
                  <a:srgbClr val="434343"/>
                </a:solidFill>
                <a:latin typeface="Georgia"/>
                <a:ea typeface="Georgia"/>
                <a:cs typeface="Georgia"/>
                <a:sym typeface="Georgia"/>
              </a:rPr>
              <a:t>in the SDPC and interact with other Alliance members and SDPC Projects</a:t>
            </a:r>
            <a:endParaRPr sz="100">
              <a:solidFill>
                <a:srgbClr val="434343"/>
              </a:solidFill>
              <a:latin typeface="Georgia"/>
              <a:ea typeface="Georgia"/>
              <a:cs typeface="Georgia"/>
              <a:sym typeface="Georgia"/>
            </a:endParaRPr>
          </a:p>
          <a:p>
            <a:pPr marL="0" marR="0" lvl="0" indent="0" algn="l" rtl="0">
              <a:lnSpc>
                <a:spcPct val="100000"/>
              </a:lnSpc>
              <a:spcBef>
                <a:spcPts val="0"/>
              </a:spcBef>
              <a:spcAft>
                <a:spcPts val="0"/>
              </a:spcAft>
              <a:buNone/>
            </a:pPr>
            <a:endParaRPr sz="1500" b="1">
              <a:solidFill>
                <a:srgbClr val="434343"/>
              </a:solidFill>
              <a:latin typeface="Georgia"/>
              <a:ea typeface="Georgia"/>
              <a:cs typeface="Georgia"/>
              <a:sym typeface="Georgia"/>
            </a:endParaRPr>
          </a:p>
          <a:p>
            <a:pPr marL="0" marR="0" lvl="0" indent="0" algn="l" rtl="0">
              <a:lnSpc>
                <a:spcPct val="100000"/>
              </a:lnSpc>
              <a:spcBef>
                <a:spcPts val="0"/>
              </a:spcBef>
              <a:spcAft>
                <a:spcPts val="0"/>
              </a:spcAft>
              <a:buNone/>
            </a:pPr>
            <a:r>
              <a:rPr lang="en" sz="1500" b="1" i="0" u="none" strike="noStrike" cap="none">
                <a:solidFill>
                  <a:srgbClr val="FF671F"/>
                </a:solidFill>
                <a:latin typeface="Georgia"/>
                <a:ea typeface="Georgia"/>
                <a:cs typeface="Georgia"/>
                <a:sym typeface="Georgia"/>
              </a:rPr>
              <a:t>Convene:</a:t>
            </a:r>
            <a:r>
              <a:rPr lang="en" sz="1500" b="1" i="0" u="none" strike="noStrike" cap="none">
                <a:solidFill>
                  <a:srgbClr val="434343"/>
                </a:solidFill>
                <a:latin typeface="Georgia"/>
                <a:ea typeface="Georgia"/>
                <a:cs typeface="Georgia"/>
                <a:sym typeface="Georgia"/>
              </a:rPr>
              <a:t> </a:t>
            </a:r>
            <a:r>
              <a:rPr lang="en" sz="1300" i="0" u="none" strike="noStrike" cap="none">
                <a:solidFill>
                  <a:srgbClr val="434343"/>
                </a:solidFill>
                <a:latin typeface="Georgia"/>
                <a:ea typeface="Georgia"/>
                <a:cs typeface="Georgia"/>
                <a:sym typeface="Georgia"/>
              </a:rPr>
              <a:t>stakeholders in their state to identify pain points and gauge the interest in developing a “common contract framework” and tools use as 16 other states have done to date</a:t>
            </a:r>
            <a:endParaRPr sz="1500" b="1">
              <a:solidFill>
                <a:srgbClr val="434343"/>
              </a:solidFill>
              <a:latin typeface="Georgia"/>
              <a:ea typeface="Georgia"/>
              <a:cs typeface="Georgia"/>
              <a:sym typeface="Georgia"/>
            </a:endParaRPr>
          </a:p>
          <a:p>
            <a:pPr marL="0" marR="0" lvl="0" indent="0" algn="l" rtl="0">
              <a:lnSpc>
                <a:spcPct val="100000"/>
              </a:lnSpc>
              <a:spcBef>
                <a:spcPts val="0"/>
              </a:spcBef>
              <a:spcAft>
                <a:spcPts val="0"/>
              </a:spcAft>
              <a:buNone/>
            </a:pPr>
            <a:endParaRPr sz="1500" b="1">
              <a:solidFill>
                <a:srgbClr val="434343"/>
              </a:solidFill>
              <a:latin typeface="Georgia"/>
              <a:ea typeface="Georgia"/>
              <a:cs typeface="Georgia"/>
              <a:sym typeface="Georgia"/>
            </a:endParaRPr>
          </a:p>
          <a:p>
            <a:pPr marL="0" marR="0" lvl="0" indent="0" algn="l" rtl="0">
              <a:lnSpc>
                <a:spcPct val="100000"/>
              </a:lnSpc>
              <a:spcBef>
                <a:spcPts val="0"/>
              </a:spcBef>
              <a:spcAft>
                <a:spcPts val="0"/>
              </a:spcAft>
              <a:buNone/>
            </a:pPr>
            <a:r>
              <a:rPr lang="en" sz="1500" b="1" i="0" u="none" strike="noStrike" cap="none">
                <a:solidFill>
                  <a:srgbClr val="FF671F"/>
                </a:solidFill>
                <a:latin typeface="Georgia"/>
                <a:ea typeface="Georgia"/>
                <a:cs typeface="Georgia"/>
                <a:sym typeface="Georgia"/>
              </a:rPr>
              <a:t>Develop:</a:t>
            </a:r>
            <a:r>
              <a:rPr lang="en" sz="1500" b="1" i="0" u="none" strike="noStrike" cap="none">
                <a:solidFill>
                  <a:srgbClr val="434343"/>
                </a:solidFill>
                <a:latin typeface="Georgia"/>
                <a:ea typeface="Georgia"/>
                <a:cs typeface="Georgia"/>
                <a:sym typeface="Georgia"/>
              </a:rPr>
              <a:t> </a:t>
            </a:r>
            <a:r>
              <a:rPr lang="en" sz="1300" i="0" u="none" strike="noStrike" cap="none">
                <a:solidFill>
                  <a:srgbClr val="434343"/>
                </a:solidFill>
                <a:latin typeface="Georgia"/>
                <a:ea typeface="Georgia"/>
                <a:cs typeface="Georgia"/>
                <a:sym typeface="Georgia"/>
              </a:rPr>
              <a:t>contract wording that could be used by all districts with their vendors and provide transparent communications to parents and community members on application usage.</a:t>
            </a:r>
            <a:endParaRPr sz="500">
              <a:solidFill>
                <a:srgbClr val="434343"/>
              </a:solidFill>
              <a:latin typeface="Georgia"/>
              <a:ea typeface="Georgia"/>
              <a:cs typeface="Georgia"/>
              <a:sym typeface="Georgia"/>
            </a:endParaRPr>
          </a:p>
          <a:p>
            <a:pPr marL="0" marR="0" lvl="0" indent="0" algn="l" rtl="0">
              <a:lnSpc>
                <a:spcPct val="100000"/>
              </a:lnSpc>
              <a:spcBef>
                <a:spcPts val="0"/>
              </a:spcBef>
              <a:spcAft>
                <a:spcPts val="0"/>
              </a:spcAft>
              <a:buNone/>
            </a:pPr>
            <a:endParaRPr sz="100" i="0" u="none" strike="noStrike" cap="none">
              <a:solidFill>
                <a:srgbClr val="434343"/>
              </a:solidFill>
              <a:latin typeface="Georgia"/>
              <a:ea typeface="Georgia"/>
              <a:cs typeface="Georgia"/>
              <a:sym typeface="Georgia"/>
            </a:endParaRPr>
          </a:p>
          <a:p>
            <a:pPr marL="0" marR="0" lvl="0" indent="0" algn="l" rtl="0">
              <a:lnSpc>
                <a:spcPct val="100000"/>
              </a:lnSpc>
              <a:spcBef>
                <a:spcPts val="0"/>
              </a:spcBef>
              <a:spcAft>
                <a:spcPts val="0"/>
              </a:spcAft>
              <a:buNone/>
            </a:pPr>
            <a:endParaRPr sz="1500" b="1">
              <a:solidFill>
                <a:srgbClr val="434343"/>
              </a:solidFill>
              <a:latin typeface="Georgia"/>
              <a:ea typeface="Georgia"/>
              <a:cs typeface="Georgia"/>
              <a:sym typeface="Georgia"/>
            </a:endParaRPr>
          </a:p>
          <a:p>
            <a:pPr marL="0" marR="0" lvl="0" indent="0" algn="l" rtl="0">
              <a:lnSpc>
                <a:spcPct val="100000"/>
              </a:lnSpc>
              <a:spcBef>
                <a:spcPts val="0"/>
              </a:spcBef>
              <a:spcAft>
                <a:spcPts val="0"/>
              </a:spcAft>
              <a:buNone/>
            </a:pPr>
            <a:r>
              <a:rPr lang="en" sz="1500" b="1" i="0" u="none" strike="noStrike" cap="none">
                <a:solidFill>
                  <a:srgbClr val="FF671F"/>
                </a:solidFill>
                <a:latin typeface="Georgia"/>
                <a:ea typeface="Georgia"/>
                <a:cs typeface="Georgia"/>
                <a:sym typeface="Georgia"/>
              </a:rPr>
              <a:t>Advocate:</a:t>
            </a:r>
            <a:r>
              <a:rPr lang="en" sz="1500" b="1" i="0" u="none" strike="noStrike" cap="none">
                <a:solidFill>
                  <a:srgbClr val="434343"/>
                </a:solidFill>
                <a:latin typeface="Georgia"/>
                <a:ea typeface="Georgia"/>
                <a:cs typeface="Georgia"/>
                <a:sym typeface="Georgia"/>
              </a:rPr>
              <a:t> </a:t>
            </a:r>
            <a:r>
              <a:rPr lang="en" sz="1300" i="0" u="none" strike="noStrike" cap="none">
                <a:solidFill>
                  <a:srgbClr val="434343"/>
                </a:solidFill>
                <a:latin typeface="Georgia"/>
                <a:ea typeface="Georgia"/>
                <a:cs typeface="Georgia"/>
                <a:sym typeface="Georgia"/>
              </a:rPr>
              <a:t>for student data privacy and locally support the ongoing needs of the Alliance including bringing possible projects to the larger SDPC Consortium for review and vetting by other Alliances. </a:t>
            </a:r>
            <a:endParaRPr sz="500">
              <a:solidFill>
                <a:srgbClr val="434343"/>
              </a:solidFill>
              <a:latin typeface="Georgia"/>
              <a:ea typeface="Georgia"/>
              <a:cs typeface="Georgia"/>
              <a:sym typeface="Georgia"/>
            </a:endParaRPr>
          </a:p>
        </p:txBody>
      </p:sp>
      <p:sp>
        <p:nvSpPr>
          <p:cNvPr id="326" name="Google Shape;326;p35"/>
          <p:cNvSpPr txBox="1"/>
          <p:nvPr/>
        </p:nvSpPr>
        <p:spPr>
          <a:xfrm>
            <a:off x="305650" y="4095100"/>
            <a:ext cx="3890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i="1">
                <a:solidFill>
                  <a:srgbClr val="434343"/>
                </a:solidFill>
              </a:rPr>
              <a:t>Alliance Membership = Point Org and ALL Identified Schools in the State</a:t>
            </a:r>
            <a:endParaRPr sz="1600" b="1" i="1">
              <a:solidFill>
                <a:srgbClr val="434343"/>
              </a:solidFill>
            </a:endParaRPr>
          </a:p>
        </p:txBody>
      </p:sp>
      <p:pic>
        <p:nvPicPr>
          <p:cNvPr id="327" name="Google Shape;327;p35"/>
          <p:cNvPicPr preferRelativeResize="0"/>
          <p:nvPr/>
        </p:nvPicPr>
        <p:blipFill rotWithShape="1">
          <a:blip r:embed="rId3">
            <a:alphaModFix/>
          </a:blip>
          <a:srcRect l="18166" r="15918"/>
          <a:stretch/>
        </p:blipFill>
        <p:spPr>
          <a:xfrm>
            <a:off x="254622" y="756850"/>
            <a:ext cx="3896700" cy="3940800"/>
          </a:xfrm>
          <a:prstGeom prst="round2DiagRect">
            <a:avLst>
              <a:gd name="adj1" fmla="val 16667"/>
              <a:gd name="adj2" fmla="val 0"/>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332"/>
        <p:cNvGrpSpPr/>
        <p:nvPr/>
      </p:nvGrpSpPr>
      <p:grpSpPr>
        <a:xfrm>
          <a:off x="0" y="0"/>
          <a:ext cx="0" cy="0"/>
          <a:chOff x="0" y="0"/>
          <a:chExt cx="0" cy="0"/>
        </a:xfrm>
      </p:grpSpPr>
      <p:sp>
        <p:nvSpPr>
          <p:cNvPr id="333" name="Google Shape;333;p36"/>
          <p:cNvSpPr/>
          <p:nvPr/>
        </p:nvSpPr>
        <p:spPr>
          <a:xfrm>
            <a:off x="5240125" y="498725"/>
            <a:ext cx="3740700" cy="4644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 sz="1800" b="1" i="0" u="none" strike="noStrike" cap="none">
                <a:solidFill>
                  <a:srgbClr val="005696"/>
                </a:solidFill>
                <a:latin typeface="Georgia"/>
                <a:ea typeface="Georgia"/>
                <a:cs typeface="Georgia"/>
                <a:sym typeface="Georgia"/>
              </a:rPr>
              <a:t>Consortium Projects </a:t>
            </a:r>
            <a:endParaRPr sz="1100">
              <a:solidFill>
                <a:srgbClr val="005696"/>
              </a:solidFill>
              <a:latin typeface="Georgia"/>
              <a:ea typeface="Georgia"/>
              <a:cs typeface="Georgia"/>
              <a:sym typeface="Georgia"/>
            </a:endParaRPr>
          </a:p>
          <a:p>
            <a:pPr marL="0" marR="0" lvl="0" indent="0" algn="ctr" rtl="0">
              <a:lnSpc>
                <a:spcPct val="100000"/>
              </a:lnSpc>
              <a:spcBef>
                <a:spcPts val="0"/>
              </a:spcBef>
              <a:spcAft>
                <a:spcPts val="0"/>
              </a:spcAft>
              <a:buNone/>
            </a:pPr>
            <a:endParaRPr sz="1200" b="1" i="0" u="none" strike="noStrike" cap="none">
              <a:solidFill>
                <a:srgbClr val="005696"/>
              </a:solidFill>
              <a:latin typeface="Georgia"/>
              <a:ea typeface="Georgia"/>
              <a:cs typeface="Georgia"/>
              <a:sym typeface="Georgia"/>
            </a:endParaRPr>
          </a:p>
          <a:p>
            <a:pPr marL="254000" marR="0" lvl="0" indent="-234950" algn="l" rtl="0">
              <a:lnSpc>
                <a:spcPct val="100000"/>
              </a:lnSpc>
              <a:spcBef>
                <a:spcPts val="0"/>
              </a:spcBef>
              <a:spcAft>
                <a:spcPts val="0"/>
              </a:spcAft>
              <a:buClr>
                <a:srgbClr val="FF671F"/>
              </a:buClr>
              <a:buSzPts val="1500"/>
              <a:buFont typeface="Georgia"/>
              <a:buChar char="●"/>
            </a:pPr>
            <a:r>
              <a:rPr lang="en" sz="1500" i="0" u="none" strike="noStrike" cap="none">
                <a:solidFill>
                  <a:srgbClr val="434343"/>
                </a:solidFill>
                <a:latin typeface="Georgia"/>
                <a:ea typeface="Georgia"/>
                <a:cs typeface="Georgia"/>
                <a:sym typeface="Georgia"/>
              </a:rPr>
              <a:t>Application Resource Registry – </a:t>
            </a:r>
            <a:br>
              <a:rPr lang="en" sz="1500" i="0" u="none" strike="noStrike" cap="none">
                <a:solidFill>
                  <a:srgbClr val="434343"/>
                </a:solidFill>
                <a:latin typeface="Georgia"/>
                <a:ea typeface="Georgia"/>
                <a:cs typeface="Georgia"/>
                <a:sym typeface="Georgia"/>
              </a:rPr>
            </a:br>
            <a:r>
              <a:rPr lang="en" sz="1500" i="0" u="none" strike="noStrike" cap="none">
                <a:solidFill>
                  <a:srgbClr val="434343"/>
                </a:solidFill>
                <a:latin typeface="Georgia"/>
                <a:ea typeface="Georgia"/>
                <a:cs typeface="Georgia"/>
                <a:sym typeface="Georgia"/>
              </a:rPr>
              <a:t>Check the Apps!</a:t>
            </a:r>
            <a:endParaRPr sz="700" i="0" u="none" strike="noStrike" cap="none">
              <a:solidFill>
                <a:srgbClr val="434343"/>
              </a:solidFill>
              <a:latin typeface="Georgia"/>
              <a:ea typeface="Georgia"/>
              <a:cs typeface="Georgia"/>
              <a:sym typeface="Georgia"/>
            </a:endParaRPr>
          </a:p>
          <a:p>
            <a:pPr marL="254000" marR="0" lvl="0" indent="-234950" algn="l" rtl="0">
              <a:lnSpc>
                <a:spcPct val="100000"/>
              </a:lnSpc>
              <a:spcBef>
                <a:spcPts val="1000"/>
              </a:spcBef>
              <a:spcAft>
                <a:spcPts val="0"/>
              </a:spcAft>
              <a:buClr>
                <a:srgbClr val="FF671F"/>
              </a:buClr>
              <a:buSzPts val="1500"/>
              <a:buFont typeface="Georgia"/>
              <a:buChar char="●"/>
            </a:pPr>
            <a:r>
              <a:rPr lang="en" sz="1500" i="0" u="none" strike="noStrike" cap="none">
                <a:solidFill>
                  <a:srgbClr val="434343"/>
                </a:solidFill>
                <a:latin typeface="Georgia"/>
                <a:ea typeface="Georgia"/>
                <a:cs typeface="Georgia"/>
                <a:sym typeface="Georgia"/>
              </a:rPr>
              <a:t>National Data Privacy Agreement (NDPA) Clause Set - A Research V</a:t>
            </a:r>
            <a:r>
              <a:rPr lang="en" sz="1500">
                <a:solidFill>
                  <a:srgbClr val="434343"/>
                </a:solidFill>
                <a:latin typeface="Georgia"/>
                <a:ea typeface="Georgia"/>
                <a:cs typeface="Georgia"/>
                <a:sym typeface="Georgia"/>
              </a:rPr>
              <a:t>ersion Too (NRDPA)</a:t>
            </a:r>
            <a:endParaRPr sz="700" i="0" u="none" strike="noStrike" cap="none">
              <a:solidFill>
                <a:srgbClr val="434343"/>
              </a:solidFill>
              <a:latin typeface="Georgia"/>
              <a:ea typeface="Georgia"/>
              <a:cs typeface="Georgia"/>
              <a:sym typeface="Georgia"/>
            </a:endParaRPr>
          </a:p>
          <a:p>
            <a:pPr marL="254000" marR="0" lvl="0" indent="-234950" algn="l" rtl="0">
              <a:lnSpc>
                <a:spcPct val="100000"/>
              </a:lnSpc>
              <a:spcBef>
                <a:spcPts val="1000"/>
              </a:spcBef>
              <a:spcAft>
                <a:spcPts val="0"/>
              </a:spcAft>
              <a:buClr>
                <a:srgbClr val="FF671F"/>
              </a:buClr>
              <a:buSzPts val="1500"/>
              <a:buFont typeface="Georgia"/>
              <a:buChar char="●"/>
            </a:pPr>
            <a:r>
              <a:rPr lang="en" sz="1500" i="0" u="none" strike="noStrike" cap="none">
                <a:solidFill>
                  <a:srgbClr val="434343"/>
                </a:solidFill>
                <a:latin typeface="Georgia"/>
                <a:ea typeface="Georgia"/>
                <a:cs typeface="Georgia"/>
                <a:sym typeface="Georgia"/>
              </a:rPr>
              <a:t>Automate and Certify Software Contract Privacy Obligations </a:t>
            </a:r>
            <a:endParaRPr sz="700" i="0" u="none" strike="noStrike" cap="none">
              <a:solidFill>
                <a:srgbClr val="434343"/>
              </a:solidFill>
              <a:latin typeface="Georgia"/>
              <a:ea typeface="Georgia"/>
              <a:cs typeface="Georgia"/>
              <a:sym typeface="Georgia"/>
            </a:endParaRPr>
          </a:p>
          <a:p>
            <a:pPr marL="254000" marR="0" lvl="0" indent="-234950" algn="l" rtl="0">
              <a:lnSpc>
                <a:spcPct val="100000"/>
              </a:lnSpc>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Global Education Security Standard (GESS)</a:t>
            </a:r>
            <a:endParaRPr sz="700">
              <a:solidFill>
                <a:srgbClr val="434343"/>
              </a:solidFill>
              <a:latin typeface="Georgia"/>
              <a:ea typeface="Georgia"/>
              <a:cs typeface="Georgia"/>
              <a:sym typeface="Georgia"/>
            </a:endParaRPr>
          </a:p>
          <a:p>
            <a:pPr marL="254000" marR="0" lvl="0" indent="-234950" algn="l" rtl="0">
              <a:lnSpc>
                <a:spcPct val="100000"/>
              </a:lnSpc>
              <a:spcBef>
                <a:spcPts val="1000"/>
              </a:spcBef>
              <a:spcAft>
                <a:spcPts val="0"/>
              </a:spcAft>
              <a:buClr>
                <a:srgbClr val="FF671F"/>
              </a:buClr>
              <a:buSzPts val="1500"/>
              <a:buFont typeface="Georgia"/>
              <a:buChar char="●"/>
            </a:pPr>
            <a:r>
              <a:rPr lang="en" sz="1500" i="0" u="none" strike="noStrike" cap="none">
                <a:solidFill>
                  <a:srgbClr val="434343"/>
                </a:solidFill>
                <a:latin typeface="Georgia"/>
                <a:ea typeface="Georgia"/>
                <a:cs typeface="Georgia"/>
                <a:sym typeface="Georgia"/>
              </a:rPr>
              <a:t>Privacy Effective Practice Sharing </a:t>
            </a:r>
            <a:endParaRPr sz="700" i="0" u="none" strike="noStrike" cap="none">
              <a:solidFill>
                <a:srgbClr val="434343"/>
              </a:solidFill>
              <a:latin typeface="Georgia"/>
              <a:ea typeface="Georgia"/>
              <a:cs typeface="Georgia"/>
              <a:sym typeface="Georgia"/>
            </a:endParaRPr>
          </a:p>
          <a:p>
            <a:pPr marL="254000" marR="0" lvl="0" indent="-234950" algn="l" rtl="0">
              <a:lnSpc>
                <a:spcPct val="100000"/>
              </a:lnSpc>
              <a:spcBef>
                <a:spcPts val="1000"/>
              </a:spcBef>
              <a:spcAft>
                <a:spcPts val="1000"/>
              </a:spcAft>
              <a:buClr>
                <a:srgbClr val="FF671F"/>
              </a:buClr>
              <a:buSzPts val="1500"/>
              <a:buFont typeface="Georgia"/>
              <a:buChar char="●"/>
            </a:pPr>
            <a:r>
              <a:rPr lang="en" sz="1500" i="0" u="none" strike="noStrike" cap="none">
                <a:solidFill>
                  <a:srgbClr val="434343"/>
                </a:solidFill>
                <a:latin typeface="Georgia"/>
                <a:ea typeface="Georgia"/>
                <a:cs typeface="Georgia"/>
                <a:sym typeface="Georgia"/>
              </a:rPr>
              <a:t>A Growing International Community Setting Clear Expectations Between Vendors and Customers</a:t>
            </a:r>
            <a:endParaRPr sz="1500">
              <a:solidFill>
                <a:srgbClr val="434343"/>
              </a:solidFill>
              <a:latin typeface="Georgia"/>
              <a:ea typeface="Georgia"/>
              <a:cs typeface="Georgia"/>
              <a:sym typeface="Georgia"/>
            </a:endParaRPr>
          </a:p>
        </p:txBody>
      </p:sp>
      <p:pic>
        <p:nvPicPr>
          <p:cNvPr id="334" name="Google Shape;334;p36"/>
          <p:cNvPicPr preferRelativeResize="0"/>
          <p:nvPr/>
        </p:nvPicPr>
        <p:blipFill>
          <a:blip r:embed="rId3">
            <a:alphaModFix/>
          </a:blip>
          <a:stretch>
            <a:fillRect/>
          </a:stretch>
        </p:blipFill>
        <p:spPr>
          <a:xfrm>
            <a:off x="152400" y="0"/>
            <a:ext cx="4498179" cy="514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7"/>
          <p:cNvSpPr txBox="1">
            <a:spLocks noGrp="1"/>
          </p:cNvSpPr>
          <p:nvPr>
            <p:ph type="title"/>
          </p:nvPr>
        </p:nvSpPr>
        <p:spPr>
          <a:xfrm>
            <a:off x="113950" y="77650"/>
            <a:ext cx="8665500" cy="1028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400"/>
              <a:buNone/>
            </a:pPr>
            <a:r>
              <a:rPr lang="en" sz="2500" b="1">
                <a:solidFill>
                  <a:srgbClr val="005696"/>
                </a:solidFill>
                <a:latin typeface="Georgia"/>
                <a:ea typeface="Georgia"/>
                <a:cs typeface="Georgia"/>
                <a:sym typeface="Georgia"/>
              </a:rPr>
              <a:t>Application and Agreement Management: </a:t>
            </a:r>
            <a:br>
              <a:rPr lang="en" sz="2500" b="1">
                <a:solidFill>
                  <a:srgbClr val="005696"/>
                </a:solidFill>
                <a:latin typeface="Georgia"/>
                <a:ea typeface="Georgia"/>
                <a:cs typeface="Georgia"/>
                <a:sym typeface="Georgia"/>
              </a:rPr>
            </a:br>
            <a:r>
              <a:rPr lang="en" sz="2500" b="1">
                <a:solidFill>
                  <a:srgbClr val="FF671F"/>
                </a:solidFill>
                <a:latin typeface="Georgia"/>
                <a:ea typeface="Georgia"/>
                <a:cs typeface="Georgia"/>
                <a:sym typeface="Georgia"/>
              </a:rPr>
              <a:t>The SDPC Registry!</a:t>
            </a:r>
            <a:endParaRPr sz="2500">
              <a:solidFill>
                <a:srgbClr val="FF671F"/>
              </a:solidFill>
              <a:latin typeface="Georgia"/>
              <a:ea typeface="Georgia"/>
              <a:cs typeface="Georgia"/>
              <a:sym typeface="Georgia"/>
            </a:endParaRPr>
          </a:p>
        </p:txBody>
      </p:sp>
      <p:sp>
        <p:nvSpPr>
          <p:cNvPr id="340" name="Google Shape;340;p37"/>
          <p:cNvSpPr txBox="1"/>
          <p:nvPr/>
        </p:nvSpPr>
        <p:spPr>
          <a:xfrm>
            <a:off x="569850" y="2154731"/>
            <a:ext cx="1948500" cy="623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434343"/>
                </a:solidFill>
                <a:latin typeface="Georgia"/>
                <a:ea typeface="Georgia"/>
                <a:cs typeface="Georgia"/>
                <a:sym typeface="Georgia"/>
              </a:rPr>
              <a:t>Contract/App</a:t>
            </a:r>
            <a:endParaRPr sz="1100" i="0" u="none" strike="noStrike" cap="none">
              <a:solidFill>
                <a:srgbClr val="434343"/>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434343"/>
                </a:solidFill>
                <a:latin typeface="Georgia"/>
                <a:ea typeface="Georgia"/>
                <a:cs typeface="Georgia"/>
                <a:sym typeface="Georgia"/>
              </a:rPr>
              <a:t>Management </a:t>
            </a:r>
            <a:endParaRPr sz="1100" i="0" u="none" strike="noStrike" cap="none">
              <a:solidFill>
                <a:srgbClr val="434343"/>
              </a:solidFill>
              <a:latin typeface="Georgia"/>
              <a:ea typeface="Georgia"/>
              <a:cs typeface="Georgia"/>
              <a:sym typeface="Georgia"/>
            </a:endParaRPr>
          </a:p>
        </p:txBody>
      </p:sp>
      <p:sp>
        <p:nvSpPr>
          <p:cNvPr id="341" name="Google Shape;341;p37"/>
          <p:cNvSpPr txBox="1"/>
          <p:nvPr/>
        </p:nvSpPr>
        <p:spPr>
          <a:xfrm>
            <a:off x="569850" y="3859644"/>
            <a:ext cx="1948500" cy="900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434343"/>
                </a:solidFill>
                <a:latin typeface="Georgia"/>
                <a:ea typeface="Georgia"/>
                <a:cs typeface="Georgia"/>
                <a:sym typeface="Georgia"/>
              </a:rPr>
              <a:t>Transparency – Put </a:t>
            </a:r>
            <a:r>
              <a:rPr lang="en" sz="1800" b="1">
                <a:solidFill>
                  <a:srgbClr val="434343"/>
                </a:solidFill>
                <a:latin typeface="Georgia"/>
                <a:ea typeface="Georgia"/>
                <a:cs typeface="Georgia"/>
                <a:sym typeface="Georgia"/>
              </a:rPr>
              <a:t>o</a:t>
            </a:r>
            <a:r>
              <a:rPr lang="en" sz="1800" b="1" i="0" u="none" strike="noStrike" cap="none">
                <a:solidFill>
                  <a:srgbClr val="434343"/>
                </a:solidFill>
                <a:latin typeface="Georgia"/>
                <a:ea typeface="Georgia"/>
                <a:cs typeface="Georgia"/>
                <a:sym typeface="Georgia"/>
              </a:rPr>
              <a:t>n Your Website!</a:t>
            </a:r>
            <a:endParaRPr sz="1100" i="0" u="none" strike="noStrike" cap="none">
              <a:solidFill>
                <a:srgbClr val="434343"/>
              </a:solidFill>
              <a:latin typeface="Georgia"/>
              <a:ea typeface="Georgia"/>
              <a:cs typeface="Georgia"/>
              <a:sym typeface="Georgia"/>
            </a:endParaRPr>
          </a:p>
        </p:txBody>
      </p:sp>
      <p:pic>
        <p:nvPicPr>
          <p:cNvPr id="342" name="Google Shape;342;p37"/>
          <p:cNvPicPr preferRelativeResize="0"/>
          <p:nvPr/>
        </p:nvPicPr>
        <p:blipFill rotWithShape="1">
          <a:blip r:embed="rId3">
            <a:alphaModFix/>
          </a:blip>
          <a:srcRect l="24230"/>
          <a:stretch/>
        </p:blipFill>
        <p:spPr>
          <a:xfrm>
            <a:off x="3452850" y="1042925"/>
            <a:ext cx="5270848" cy="3853226"/>
          </a:xfrm>
          <a:prstGeom prst="rect">
            <a:avLst/>
          </a:prstGeom>
          <a:noFill/>
          <a:ln>
            <a:noFill/>
          </a:ln>
        </p:spPr>
      </p:pic>
      <p:pic>
        <p:nvPicPr>
          <p:cNvPr id="343" name="Google Shape;343;p37"/>
          <p:cNvPicPr preferRelativeResize="0"/>
          <p:nvPr/>
        </p:nvPicPr>
        <p:blipFill>
          <a:blip r:embed="rId4">
            <a:alphaModFix/>
          </a:blip>
          <a:stretch>
            <a:fillRect/>
          </a:stretch>
        </p:blipFill>
        <p:spPr>
          <a:xfrm>
            <a:off x="1343525" y="1587800"/>
            <a:ext cx="403425" cy="528550"/>
          </a:xfrm>
          <a:prstGeom prst="rect">
            <a:avLst/>
          </a:prstGeom>
          <a:noFill/>
          <a:ln>
            <a:noFill/>
          </a:ln>
        </p:spPr>
      </p:pic>
      <p:pic>
        <p:nvPicPr>
          <p:cNvPr id="344" name="Google Shape;344;p37"/>
          <p:cNvPicPr preferRelativeResize="0"/>
          <p:nvPr/>
        </p:nvPicPr>
        <p:blipFill>
          <a:blip r:embed="rId5">
            <a:alphaModFix/>
          </a:blip>
          <a:stretch>
            <a:fillRect/>
          </a:stretch>
        </p:blipFill>
        <p:spPr>
          <a:xfrm>
            <a:off x="1360333" y="3408275"/>
            <a:ext cx="403425" cy="403425"/>
          </a:xfrm>
          <a:prstGeom prst="rect">
            <a:avLst/>
          </a:prstGeom>
          <a:noFill/>
          <a:ln>
            <a:noFill/>
          </a:ln>
        </p:spPr>
      </p:pic>
      <p:cxnSp>
        <p:nvCxnSpPr>
          <p:cNvPr id="345" name="Google Shape;345;p37"/>
          <p:cNvCxnSpPr/>
          <p:nvPr/>
        </p:nvCxnSpPr>
        <p:spPr>
          <a:xfrm>
            <a:off x="787475" y="1882050"/>
            <a:ext cx="460500" cy="0"/>
          </a:xfrm>
          <a:prstGeom prst="straightConnector1">
            <a:avLst/>
          </a:prstGeom>
          <a:noFill/>
          <a:ln w="9525" cap="flat" cmpd="sng">
            <a:solidFill>
              <a:srgbClr val="004B83"/>
            </a:solidFill>
            <a:prstDash val="solid"/>
            <a:round/>
            <a:headEnd type="none" w="med" len="med"/>
            <a:tailEnd type="none" w="med" len="med"/>
          </a:ln>
        </p:spPr>
      </p:cxnSp>
      <p:cxnSp>
        <p:nvCxnSpPr>
          <p:cNvPr id="346" name="Google Shape;346;p37"/>
          <p:cNvCxnSpPr/>
          <p:nvPr/>
        </p:nvCxnSpPr>
        <p:spPr>
          <a:xfrm>
            <a:off x="1867075" y="1882050"/>
            <a:ext cx="460500" cy="0"/>
          </a:xfrm>
          <a:prstGeom prst="straightConnector1">
            <a:avLst/>
          </a:prstGeom>
          <a:noFill/>
          <a:ln w="9525" cap="flat" cmpd="sng">
            <a:solidFill>
              <a:srgbClr val="004B83"/>
            </a:solidFill>
            <a:prstDash val="solid"/>
            <a:round/>
            <a:headEnd type="none" w="med" len="med"/>
            <a:tailEnd type="none" w="med" len="med"/>
          </a:ln>
        </p:spPr>
      </p:cxnSp>
      <p:cxnSp>
        <p:nvCxnSpPr>
          <p:cNvPr id="347" name="Google Shape;347;p37"/>
          <p:cNvCxnSpPr/>
          <p:nvPr/>
        </p:nvCxnSpPr>
        <p:spPr>
          <a:xfrm>
            <a:off x="787475" y="3710850"/>
            <a:ext cx="460500" cy="0"/>
          </a:xfrm>
          <a:prstGeom prst="straightConnector1">
            <a:avLst/>
          </a:prstGeom>
          <a:noFill/>
          <a:ln w="9525" cap="flat" cmpd="sng">
            <a:solidFill>
              <a:srgbClr val="004B83"/>
            </a:solidFill>
            <a:prstDash val="solid"/>
            <a:round/>
            <a:headEnd type="none" w="med" len="med"/>
            <a:tailEnd type="none" w="med" len="med"/>
          </a:ln>
        </p:spPr>
      </p:cxnSp>
      <p:cxnSp>
        <p:nvCxnSpPr>
          <p:cNvPr id="348" name="Google Shape;348;p37"/>
          <p:cNvCxnSpPr/>
          <p:nvPr/>
        </p:nvCxnSpPr>
        <p:spPr>
          <a:xfrm>
            <a:off x="1867075" y="3710850"/>
            <a:ext cx="460500" cy="0"/>
          </a:xfrm>
          <a:prstGeom prst="straightConnector1">
            <a:avLst/>
          </a:prstGeom>
          <a:noFill/>
          <a:ln w="9525" cap="flat" cmpd="sng">
            <a:solidFill>
              <a:srgbClr val="004B83"/>
            </a:solidFill>
            <a:prstDash val="solid"/>
            <a:round/>
            <a:headEnd type="none" w="med" len="med"/>
            <a:tailEnd type="none" w="med" len="med"/>
          </a:ln>
        </p:spPr>
      </p:cxnSp>
      <p:pic>
        <p:nvPicPr>
          <p:cNvPr id="349" name="Google Shape;349;p37"/>
          <p:cNvPicPr preferRelativeResize="0"/>
          <p:nvPr/>
        </p:nvPicPr>
        <p:blipFill rotWithShape="1">
          <a:blip r:embed="rId6">
            <a:alphaModFix/>
          </a:blip>
          <a:srcRect t="70989"/>
          <a:stretch/>
        </p:blipFill>
        <p:spPr>
          <a:xfrm>
            <a:off x="7437954" y="133377"/>
            <a:ext cx="1574050" cy="313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4"/>
          <p:cNvSpPr txBox="1"/>
          <p:nvPr/>
        </p:nvSpPr>
        <p:spPr>
          <a:xfrm>
            <a:off x="5461552" y="839203"/>
            <a:ext cx="3445800" cy="4245900"/>
          </a:xfrm>
          <a:prstGeom prst="rect">
            <a:avLst/>
          </a:prstGeom>
          <a:solidFill>
            <a:srgbClr val="92D050">
              <a:alpha val="76100"/>
            </a:srgbClr>
          </a:solidFill>
          <a:ln>
            <a:noFill/>
          </a:ln>
        </p:spPr>
        <p:txBody>
          <a:bodyPr spcFirstLastPara="1" wrap="square" lIns="68575" tIns="34275" rIns="68575" bIns="34275" anchor="t" anchorCtr="0">
            <a:noAutofit/>
          </a:bodyPr>
          <a:lstStyle/>
          <a:p>
            <a:pPr marL="0" lvl="0" indent="0" algn="l" rtl="0">
              <a:lnSpc>
                <a:spcPct val="90000"/>
              </a:lnSpc>
              <a:spcBef>
                <a:spcPts val="500"/>
              </a:spcBef>
              <a:spcAft>
                <a:spcPts val="0"/>
              </a:spcAft>
              <a:buNone/>
            </a:pPr>
            <a:endParaRPr sz="1600">
              <a:solidFill>
                <a:srgbClr val="375BB0"/>
              </a:solidFill>
              <a:latin typeface="Georgia"/>
              <a:ea typeface="Georgia"/>
              <a:cs typeface="Georgia"/>
              <a:sym typeface="Georgia"/>
            </a:endParaRPr>
          </a:p>
          <a:p>
            <a:pPr marL="254000" lvl="0" indent="-254000" algn="l" rtl="0">
              <a:lnSpc>
                <a:spcPct val="90000"/>
              </a:lnSpc>
              <a:spcBef>
                <a:spcPts val="500"/>
              </a:spcBef>
              <a:spcAft>
                <a:spcPts val="0"/>
              </a:spcAft>
              <a:buNone/>
            </a:pPr>
            <a:endParaRPr sz="1700">
              <a:solidFill>
                <a:srgbClr val="375BB0"/>
              </a:solidFill>
              <a:latin typeface="Georgia"/>
              <a:ea typeface="Georgia"/>
              <a:cs typeface="Georgia"/>
              <a:sym typeface="Georgia"/>
            </a:endParaRPr>
          </a:p>
          <a:p>
            <a:pPr marL="254000" lvl="0" indent="-254000" algn="l" rtl="0">
              <a:lnSpc>
                <a:spcPct val="90000"/>
              </a:lnSpc>
              <a:spcBef>
                <a:spcPts val="500"/>
              </a:spcBef>
              <a:spcAft>
                <a:spcPts val="0"/>
              </a:spcAft>
              <a:buNone/>
            </a:pPr>
            <a:endParaRPr sz="1700">
              <a:solidFill>
                <a:srgbClr val="595959"/>
              </a:solidFill>
              <a:latin typeface="Georgia"/>
              <a:ea typeface="Georgia"/>
              <a:cs typeface="Georgia"/>
              <a:sym typeface="Georgia"/>
            </a:endParaRPr>
          </a:p>
          <a:p>
            <a:pPr marL="0" lvl="0" indent="0" algn="l" rtl="0">
              <a:lnSpc>
                <a:spcPct val="90000"/>
              </a:lnSpc>
              <a:spcBef>
                <a:spcPts val="500"/>
              </a:spcBef>
              <a:spcAft>
                <a:spcPts val="0"/>
              </a:spcAft>
              <a:buNone/>
            </a:pPr>
            <a:endParaRPr sz="1700">
              <a:solidFill>
                <a:srgbClr val="595959"/>
              </a:solidFill>
              <a:latin typeface="Georgia"/>
              <a:ea typeface="Georgia"/>
              <a:cs typeface="Georgia"/>
              <a:sym typeface="Georgia"/>
            </a:endParaRPr>
          </a:p>
          <a:p>
            <a:pPr marL="254000" lvl="0" indent="-254000" algn="l" rtl="0">
              <a:lnSpc>
                <a:spcPct val="90000"/>
              </a:lnSpc>
              <a:spcBef>
                <a:spcPts val="400"/>
              </a:spcBef>
              <a:spcAft>
                <a:spcPts val="0"/>
              </a:spcAft>
              <a:buNone/>
            </a:pPr>
            <a:endParaRPr sz="1700">
              <a:solidFill>
                <a:srgbClr val="595959"/>
              </a:solidFill>
              <a:latin typeface="Georgia"/>
              <a:ea typeface="Georgia"/>
              <a:cs typeface="Georgia"/>
              <a:sym typeface="Georgia"/>
            </a:endParaRPr>
          </a:p>
        </p:txBody>
      </p:sp>
      <p:sp>
        <p:nvSpPr>
          <p:cNvPr id="311" name="Google Shape;311;p34"/>
          <p:cNvSpPr txBox="1"/>
          <p:nvPr/>
        </p:nvSpPr>
        <p:spPr>
          <a:xfrm>
            <a:off x="1995283" y="839203"/>
            <a:ext cx="3259800" cy="4245900"/>
          </a:xfrm>
          <a:prstGeom prst="rect">
            <a:avLst/>
          </a:prstGeom>
          <a:solidFill>
            <a:srgbClr val="FFD61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000" b="1" i="0" u="none" strike="noStrike" cap="none">
                <a:solidFill>
                  <a:srgbClr val="000000"/>
                </a:solidFill>
                <a:latin typeface="Georgia"/>
                <a:ea typeface="Georgia"/>
                <a:cs typeface="Georgia"/>
                <a:sym typeface="Georgia"/>
              </a:rPr>
              <a:t>       </a:t>
            </a:r>
            <a:endParaRPr sz="1300" i="0" u="none" strike="noStrike" cap="none">
              <a:solidFill>
                <a:srgbClr val="434343"/>
              </a:solidFill>
              <a:latin typeface="Georgia"/>
              <a:ea typeface="Georgia"/>
              <a:cs typeface="Georgia"/>
              <a:sym typeface="Georgia"/>
            </a:endParaRPr>
          </a:p>
        </p:txBody>
      </p:sp>
      <p:pic>
        <p:nvPicPr>
          <p:cNvPr id="312" name="Google Shape;312;p34"/>
          <p:cNvPicPr preferRelativeResize="0"/>
          <p:nvPr/>
        </p:nvPicPr>
        <p:blipFill rotWithShape="1">
          <a:blip r:embed="rId3">
            <a:alphaModFix/>
          </a:blip>
          <a:srcRect/>
          <a:stretch/>
        </p:blipFill>
        <p:spPr>
          <a:xfrm>
            <a:off x="2668845" y="131301"/>
            <a:ext cx="1719906" cy="617143"/>
          </a:xfrm>
          <a:prstGeom prst="rect">
            <a:avLst/>
          </a:prstGeom>
          <a:noFill/>
          <a:ln>
            <a:noFill/>
          </a:ln>
        </p:spPr>
      </p:pic>
      <p:sp>
        <p:nvSpPr>
          <p:cNvPr id="313" name="Google Shape;313;p34"/>
          <p:cNvSpPr txBox="1"/>
          <p:nvPr/>
        </p:nvSpPr>
        <p:spPr>
          <a:xfrm>
            <a:off x="2117775" y="955025"/>
            <a:ext cx="3063000" cy="3945600"/>
          </a:xfrm>
          <a:prstGeom prst="rect">
            <a:avLst/>
          </a:prstGeom>
          <a:solidFill>
            <a:srgbClr val="FFD616"/>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b="1">
                <a:solidFill>
                  <a:srgbClr val="434343"/>
                </a:solidFill>
                <a:latin typeface="Georgia"/>
                <a:ea typeface="Georgia"/>
                <a:cs typeface="Georgia"/>
                <a:sym typeface="Georgia"/>
              </a:rPr>
              <a:t>Access 4 Learning Community</a:t>
            </a:r>
            <a:endParaRPr sz="1000">
              <a:solidFill>
                <a:srgbClr val="434343"/>
              </a:solidFill>
              <a:latin typeface="Georgia"/>
              <a:ea typeface="Georgia"/>
              <a:cs typeface="Georgia"/>
              <a:sym typeface="Georgia"/>
            </a:endParaRPr>
          </a:p>
          <a:p>
            <a:pPr marL="0" lvl="0" indent="0" algn="l" rtl="0">
              <a:spcBef>
                <a:spcPts val="0"/>
              </a:spcBef>
              <a:spcAft>
                <a:spcPts val="0"/>
              </a:spcAft>
              <a:buClr>
                <a:srgbClr val="000000"/>
              </a:buClr>
              <a:buSzPts val="1500"/>
              <a:buFont typeface="Arial"/>
              <a:buNone/>
            </a:pPr>
            <a:endParaRPr>
              <a:solidFill>
                <a:srgbClr val="434343"/>
              </a:solidFill>
              <a:latin typeface="Georgia"/>
              <a:ea typeface="Georgia"/>
              <a:cs typeface="Georgia"/>
              <a:sym typeface="Georgia"/>
            </a:endParaRPr>
          </a:p>
          <a:p>
            <a:pPr marL="457200" lvl="0" indent="-317500" algn="l" rtl="0">
              <a:spcBef>
                <a:spcPts val="0"/>
              </a:spcBef>
              <a:spcAft>
                <a:spcPts val="0"/>
              </a:spcAft>
              <a:buClr>
                <a:srgbClr val="FF671F"/>
              </a:buClr>
              <a:buSzPts val="1400"/>
              <a:buFont typeface="Georgia"/>
              <a:buChar char="●"/>
            </a:pPr>
            <a:r>
              <a:rPr lang="en" sz="1300">
                <a:solidFill>
                  <a:srgbClr val="434343"/>
                </a:solidFill>
                <a:latin typeface="Georgia"/>
                <a:ea typeface="Georgia"/>
                <a:cs typeface="Georgia"/>
                <a:sym typeface="Georgia"/>
              </a:rPr>
              <a:t>Non-Profit started in 1997</a:t>
            </a:r>
            <a:endParaRPr sz="400">
              <a:solidFill>
                <a:srgbClr val="434343"/>
              </a:solidFill>
              <a:latin typeface="Georgia"/>
              <a:ea typeface="Georgia"/>
              <a:cs typeface="Georgia"/>
              <a:sym typeface="Georgia"/>
            </a:endParaRPr>
          </a:p>
          <a:p>
            <a:pPr marL="457200" lvl="0" indent="-311150" algn="l" rtl="0">
              <a:spcBef>
                <a:spcPts val="1000"/>
              </a:spcBef>
              <a:spcAft>
                <a:spcPts val="0"/>
              </a:spcAft>
              <a:buClr>
                <a:srgbClr val="FF671F"/>
              </a:buClr>
              <a:buSzPts val="1300"/>
              <a:buFont typeface="Georgia"/>
              <a:buChar char="●"/>
            </a:pPr>
            <a:r>
              <a:rPr lang="en" sz="1300">
                <a:solidFill>
                  <a:srgbClr val="434343"/>
                </a:solidFill>
                <a:latin typeface="Georgia"/>
                <a:ea typeface="Georgia"/>
                <a:cs typeface="Georgia"/>
                <a:sym typeface="Georgia"/>
              </a:rPr>
              <a:t>Membership driven with schools, districts, regional and state agencies, other professional organizations and marketplace providers in the Community</a:t>
            </a:r>
            <a:endParaRPr sz="400">
              <a:solidFill>
                <a:srgbClr val="434343"/>
              </a:solidFill>
              <a:latin typeface="Georgia"/>
              <a:ea typeface="Georgia"/>
              <a:cs typeface="Georgia"/>
              <a:sym typeface="Georgia"/>
            </a:endParaRPr>
          </a:p>
          <a:p>
            <a:pPr marL="457200" lvl="0" indent="-311150" algn="l" rtl="0">
              <a:spcBef>
                <a:spcPts val="1000"/>
              </a:spcBef>
              <a:spcAft>
                <a:spcPts val="0"/>
              </a:spcAft>
              <a:buClr>
                <a:srgbClr val="FF671F"/>
              </a:buClr>
              <a:buSzPts val="1300"/>
              <a:buFont typeface="Georgia"/>
              <a:buChar char="●"/>
            </a:pPr>
            <a:r>
              <a:rPr lang="en" sz="1300">
                <a:solidFill>
                  <a:srgbClr val="434343"/>
                </a:solidFill>
                <a:latin typeface="Georgia"/>
                <a:ea typeface="Georgia"/>
                <a:cs typeface="Georgia"/>
                <a:sym typeface="Georgia"/>
              </a:rPr>
              <a:t>Collaboratively develops technical blueprints (SIF) for data to move safely and securely between school software applications</a:t>
            </a:r>
            <a:endParaRPr sz="900">
              <a:solidFill>
                <a:srgbClr val="434343"/>
              </a:solidFill>
              <a:latin typeface="Georgia"/>
              <a:ea typeface="Georgia"/>
              <a:cs typeface="Georgia"/>
              <a:sym typeface="Georgia"/>
            </a:endParaRPr>
          </a:p>
          <a:p>
            <a:pPr marL="457200" lvl="0" indent="-311150" algn="l" rtl="0">
              <a:spcBef>
                <a:spcPts val="1000"/>
              </a:spcBef>
              <a:spcAft>
                <a:spcPts val="0"/>
              </a:spcAft>
              <a:buClr>
                <a:srgbClr val="FF671F"/>
              </a:buClr>
              <a:buSzPts val="1300"/>
              <a:buFont typeface="Georgia"/>
              <a:buChar char="●"/>
            </a:pPr>
            <a:r>
              <a:rPr lang="en" sz="1300">
                <a:solidFill>
                  <a:srgbClr val="434343"/>
                </a:solidFill>
                <a:latin typeface="Georgia"/>
                <a:ea typeface="Georgia"/>
                <a:cs typeface="Georgia"/>
                <a:sym typeface="Georgia"/>
              </a:rPr>
              <a:t>Used in every state and Communities in 4 Countries</a:t>
            </a:r>
            <a:endParaRPr sz="900">
              <a:solidFill>
                <a:srgbClr val="434343"/>
              </a:solidFill>
              <a:latin typeface="Georgia"/>
              <a:ea typeface="Georgia"/>
              <a:cs typeface="Georgia"/>
              <a:sym typeface="Georgia"/>
            </a:endParaRPr>
          </a:p>
          <a:p>
            <a:pPr marL="457200" lvl="0" indent="-311150" algn="l" rtl="0">
              <a:spcBef>
                <a:spcPts val="1000"/>
              </a:spcBef>
              <a:spcAft>
                <a:spcPts val="1000"/>
              </a:spcAft>
              <a:buClr>
                <a:srgbClr val="FF671F"/>
              </a:buClr>
              <a:buSzPts val="1300"/>
              <a:buFont typeface="Georgia"/>
              <a:buChar char="●"/>
            </a:pPr>
            <a:r>
              <a:rPr lang="en" sz="1300" u="sng">
                <a:solidFill>
                  <a:srgbClr val="434343"/>
                </a:solidFill>
                <a:latin typeface="Georgia"/>
                <a:ea typeface="Georgia"/>
                <a:cs typeface="Georgia"/>
                <a:sym typeface="Georgia"/>
                <a:hlinkClick r:id="rId4">
                  <a:extLst>
                    <a:ext uri="{A12FA001-AC4F-418D-AE19-62706E023703}">
                      <ahyp:hlinkClr xmlns:ahyp="http://schemas.microsoft.com/office/drawing/2018/hyperlinkcolor" val="tx"/>
                    </a:ext>
                  </a:extLst>
                </a:hlinkClick>
              </a:rPr>
              <a:t>https://www.A4L.org</a:t>
            </a:r>
            <a:endParaRPr/>
          </a:p>
        </p:txBody>
      </p:sp>
      <p:sp>
        <p:nvSpPr>
          <p:cNvPr id="314" name="Google Shape;314;p34"/>
          <p:cNvSpPr txBox="1"/>
          <p:nvPr/>
        </p:nvSpPr>
        <p:spPr>
          <a:xfrm>
            <a:off x="5520700" y="976030"/>
            <a:ext cx="3337800" cy="3765900"/>
          </a:xfrm>
          <a:prstGeom prst="rect">
            <a:avLst/>
          </a:prstGeom>
          <a:noFill/>
          <a:ln>
            <a:noFill/>
          </a:ln>
        </p:spPr>
        <p:txBody>
          <a:bodyPr spcFirstLastPara="1" wrap="square" lIns="91425" tIns="91425" rIns="91425" bIns="91425" anchor="t" anchorCtr="0">
            <a:spAutoFit/>
          </a:bodyPr>
          <a:lstStyle/>
          <a:p>
            <a:pPr marL="76200" lvl="0" indent="0" algn="l" rtl="0">
              <a:lnSpc>
                <a:spcPct val="90000"/>
              </a:lnSpc>
              <a:spcBef>
                <a:spcPts val="0"/>
              </a:spcBef>
              <a:spcAft>
                <a:spcPts val="0"/>
              </a:spcAft>
              <a:buClr>
                <a:srgbClr val="B46D33"/>
              </a:buClr>
              <a:buSzPts val="2100"/>
              <a:buFont typeface="Arial"/>
              <a:buNone/>
            </a:pPr>
            <a:r>
              <a:rPr lang="en" b="1">
                <a:solidFill>
                  <a:srgbClr val="375BB0"/>
                </a:solidFill>
                <a:latin typeface="Georgia"/>
                <a:ea typeface="Georgia"/>
                <a:cs typeface="Georgia"/>
                <a:sym typeface="Georgia"/>
              </a:rPr>
              <a:t>Student Data Privacy Consortium</a:t>
            </a:r>
            <a:endParaRPr sz="1700">
              <a:solidFill>
                <a:srgbClr val="375BB0"/>
              </a:solidFill>
              <a:latin typeface="Georgia"/>
              <a:ea typeface="Georgia"/>
              <a:cs typeface="Georgia"/>
              <a:sym typeface="Georgia"/>
            </a:endParaRPr>
          </a:p>
          <a:p>
            <a:pPr marL="76200" lvl="0" indent="0" algn="l" rtl="0">
              <a:lnSpc>
                <a:spcPct val="90000"/>
              </a:lnSpc>
              <a:spcBef>
                <a:spcPts val="0"/>
              </a:spcBef>
              <a:spcAft>
                <a:spcPts val="0"/>
              </a:spcAft>
              <a:buClr>
                <a:srgbClr val="B46D33"/>
              </a:buClr>
              <a:buSzPts val="2100"/>
              <a:buFont typeface="Arial"/>
              <a:buNone/>
            </a:pPr>
            <a:endParaRPr sz="800">
              <a:solidFill>
                <a:srgbClr val="375BB0"/>
              </a:solidFill>
              <a:latin typeface="Georgia"/>
              <a:ea typeface="Georgia"/>
              <a:cs typeface="Georgia"/>
              <a:sym typeface="Georgia"/>
            </a:endParaRPr>
          </a:p>
          <a:p>
            <a:pPr marL="457200" lvl="0" indent="-311150" algn="l" rtl="0">
              <a:lnSpc>
                <a:spcPct val="90000"/>
              </a:lnSpc>
              <a:spcBef>
                <a:spcPts val="800"/>
              </a:spcBef>
              <a:spcAft>
                <a:spcPts val="0"/>
              </a:spcAft>
              <a:buClr>
                <a:srgbClr val="FF671F"/>
              </a:buClr>
              <a:buSzPts val="1300"/>
              <a:buFont typeface="Georgia"/>
              <a:buChar char="●"/>
            </a:pPr>
            <a:r>
              <a:rPr lang="en" sz="1300">
                <a:solidFill>
                  <a:srgbClr val="375BB0"/>
                </a:solidFill>
                <a:latin typeface="Georgia"/>
                <a:ea typeface="Georgia"/>
                <a:cs typeface="Georgia"/>
                <a:sym typeface="Georgia"/>
              </a:rPr>
              <a:t>Special Interest Group of A4L Community started in 2015</a:t>
            </a:r>
            <a:endParaRPr sz="300">
              <a:solidFill>
                <a:srgbClr val="375BB0"/>
              </a:solidFill>
              <a:latin typeface="Georgia"/>
              <a:ea typeface="Georgia"/>
              <a:cs typeface="Georgia"/>
              <a:sym typeface="Georgia"/>
            </a:endParaRPr>
          </a:p>
          <a:p>
            <a:pPr marL="457200" lvl="0" indent="-311150" algn="l" rtl="0">
              <a:lnSpc>
                <a:spcPct val="90000"/>
              </a:lnSpc>
              <a:spcBef>
                <a:spcPts val="1000"/>
              </a:spcBef>
              <a:spcAft>
                <a:spcPts val="0"/>
              </a:spcAft>
              <a:buClr>
                <a:srgbClr val="FF671F"/>
              </a:buClr>
              <a:buSzPts val="1300"/>
              <a:buFont typeface="Georgia"/>
              <a:buChar char="●"/>
            </a:pPr>
            <a:r>
              <a:rPr lang="en" sz="1300">
                <a:solidFill>
                  <a:srgbClr val="375BB0"/>
                </a:solidFill>
                <a:latin typeface="Georgia"/>
                <a:ea typeface="Georgia"/>
                <a:cs typeface="Georgia"/>
                <a:sym typeface="Georgia"/>
              </a:rPr>
              <a:t>Maintains its own governance, oversight and resource support</a:t>
            </a:r>
            <a:endParaRPr sz="300">
              <a:solidFill>
                <a:srgbClr val="375BB0"/>
              </a:solidFill>
              <a:latin typeface="Georgia"/>
              <a:ea typeface="Georgia"/>
              <a:cs typeface="Georgia"/>
              <a:sym typeface="Georgia"/>
            </a:endParaRPr>
          </a:p>
          <a:p>
            <a:pPr marL="457200" lvl="0" indent="-317500" algn="l" rtl="0">
              <a:lnSpc>
                <a:spcPct val="90000"/>
              </a:lnSpc>
              <a:spcBef>
                <a:spcPts val="1000"/>
              </a:spcBef>
              <a:spcAft>
                <a:spcPts val="0"/>
              </a:spcAft>
              <a:buClr>
                <a:srgbClr val="FF671F"/>
              </a:buClr>
              <a:buSzPts val="1400"/>
              <a:buFont typeface="Georgia"/>
              <a:buChar char="●"/>
            </a:pPr>
            <a:r>
              <a:rPr lang="en" sz="1300">
                <a:solidFill>
                  <a:srgbClr val="375BB0"/>
                </a:solidFill>
                <a:latin typeface="Georgia"/>
                <a:ea typeface="Georgia"/>
                <a:cs typeface="Georgia"/>
                <a:sym typeface="Georgia"/>
              </a:rPr>
              <a:t>2</a:t>
            </a:r>
            <a:r>
              <a:rPr lang="en" sz="1500">
                <a:solidFill>
                  <a:srgbClr val="375BB0"/>
                </a:solidFill>
                <a:latin typeface="Georgia"/>
                <a:ea typeface="Georgia"/>
                <a:cs typeface="Georgia"/>
                <a:sym typeface="Georgia"/>
              </a:rPr>
              <a:t>5</a:t>
            </a:r>
            <a:r>
              <a:rPr lang="en" sz="1300">
                <a:solidFill>
                  <a:srgbClr val="375BB0"/>
                </a:solidFill>
                <a:latin typeface="Georgia"/>
                <a:ea typeface="Georgia"/>
                <a:cs typeface="Georgia"/>
                <a:sym typeface="Georgia"/>
              </a:rPr>
              <a:t> State Alliances with over 10</a:t>
            </a:r>
            <a:r>
              <a:rPr lang="en" sz="1200">
                <a:solidFill>
                  <a:srgbClr val="375BB0"/>
                </a:solidFill>
                <a:latin typeface="Georgia"/>
                <a:ea typeface="Georgia"/>
                <a:cs typeface="Georgia"/>
                <a:sym typeface="Georgia"/>
              </a:rPr>
              <a:t>,000</a:t>
            </a:r>
            <a:r>
              <a:rPr lang="en" sz="1300">
                <a:solidFill>
                  <a:srgbClr val="375BB0"/>
                </a:solidFill>
                <a:latin typeface="Georgia"/>
                <a:ea typeface="Georgia"/>
                <a:cs typeface="Georgia"/>
                <a:sym typeface="Georgia"/>
              </a:rPr>
              <a:t> schools and 100+ vendors</a:t>
            </a:r>
            <a:endParaRPr sz="300">
              <a:solidFill>
                <a:srgbClr val="375BB0"/>
              </a:solidFill>
              <a:latin typeface="Georgia"/>
              <a:ea typeface="Georgia"/>
              <a:cs typeface="Georgia"/>
              <a:sym typeface="Georgia"/>
            </a:endParaRPr>
          </a:p>
          <a:p>
            <a:pPr marL="457200" lvl="0" indent="-311150" algn="l" rtl="0">
              <a:lnSpc>
                <a:spcPct val="90000"/>
              </a:lnSpc>
              <a:spcBef>
                <a:spcPts val="1000"/>
              </a:spcBef>
              <a:spcAft>
                <a:spcPts val="0"/>
              </a:spcAft>
              <a:buClr>
                <a:srgbClr val="FF671F"/>
              </a:buClr>
              <a:buSzPts val="1300"/>
              <a:buFont typeface="Georgia"/>
              <a:buChar char="●"/>
            </a:pPr>
            <a:r>
              <a:rPr lang="en" sz="1300">
                <a:solidFill>
                  <a:srgbClr val="375BB0"/>
                </a:solidFill>
                <a:latin typeface="Georgia"/>
                <a:ea typeface="Georgia"/>
                <a:cs typeface="Georgia"/>
                <a:sym typeface="Georgia"/>
              </a:rPr>
              <a:t>Addressing privacy “Pain Points”</a:t>
            </a:r>
            <a:endParaRPr sz="300">
              <a:solidFill>
                <a:srgbClr val="375BB0"/>
              </a:solidFill>
              <a:latin typeface="Georgia"/>
              <a:ea typeface="Georgia"/>
              <a:cs typeface="Georgia"/>
              <a:sym typeface="Georgia"/>
            </a:endParaRPr>
          </a:p>
          <a:p>
            <a:pPr marL="457200" lvl="0" indent="-311150" algn="l" rtl="0">
              <a:lnSpc>
                <a:spcPct val="90000"/>
              </a:lnSpc>
              <a:spcBef>
                <a:spcPts val="1000"/>
              </a:spcBef>
              <a:spcAft>
                <a:spcPts val="0"/>
              </a:spcAft>
              <a:buClr>
                <a:srgbClr val="FF671F"/>
              </a:buClr>
              <a:buSzPts val="1300"/>
              <a:buFont typeface="Georgia"/>
              <a:buChar char="●"/>
            </a:pPr>
            <a:r>
              <a:rPr lang="en" sz="1300">
                <a:solidFill>
                  <a:srgbClr val="375BB0"/>
                </a:solidFill>
                <a:latin typeface="Georgia"/>
                <a:ea typeface="Georgia"/>
                <a:cs typeface="Georgia"/>
                <a:sym typeface="Georgia"/>
              </a:rPr>
              <a:t>Working collaboratively on projects, tools, effective practices and partnerships for “tactical student data privacy”</a:t>
            </a:r>
            <a:endParaRPr sz="1600">
              <a:solidFill>
                <a:srgbClr val="375BB0"/>
              </a:solidFill>
              <a:latin typeface="Georgia"/>
              <a:ea typeface="Georgia"/>
              <a:cs typeface="Georgia"/>
              <a:sym typeface="Georgia"/>
            </a:endParaRPr>
          </a:p>
          <a:p>
            <a:pPr marL="457200" lvl="0" indent="-311150" algn="l" rtl="0">
              <a:lnSpc>
                <a:spcPct val="90000"/>
              </a:lnSpc>
              <a:spcBef>
                <a:spcPts val="1000"/>
              </a:spcBef>
              <a:spcAft>
                <a:spcPts val="0"/>
              </a:spcAft>
              <a:buClr>
                <a:srgbClr val="FF671F"/>
              </a:buClr>
              <a:buSzPts val="1300"/>
              <a:buFont typeface="Georgia"/>
              <a:buChar char="●"/>
            </a:pPr>
            <a:r>
              <a:rPr lang="en" sz="1300" u="sng">
                <a:solidFill>
                  <a:srgbClr val="375BB0"/>
                </a:solidFill>
                <a:latin typeface="Georgia"/>
                <a:ea typeface="Georgia"/>
                <a:cs typeface="Georgia"/>
                <a:sym typeface="Georgia"/>
                <a:hlinkClick r:id="rId5">
                  <a:extLst>
                    <a:ext uri="{A12FA001-AC4F-418D-AE19-62706E023703}">
                      <ahyp:hlinkClr xmlns:ahyp="http://schemas.microsoft.com/office/drawing/2018/hyperlinkcolor" val="tx"/>
                    </a:ext>
                  </a:extLst>
                </a:hlinkClick>
              </a:rPr>
              <a:t>https://sdpc.A4L.org</a:t>
            </a:r>
            <a:endParaRPr sz="1300" i="1">
              <a:solidFill>
                <a:srgbClr val="375BB0"/>
              </a:solidFill>
              <a:latin typeface="Georgia"/>
              <a:ea typeface="Georgia"/>
              <a:cs typeface="Georgia"/>
              <a:sym typeface="Georgia"/>
            </a:endParaRPr>
          </a:p>
          <a:p>
            <a:pPr marL="0" lvl="0" indent="0" algn="l" rtl="0">
              <a:spcBef>
                <a:spcPts val="1000"/>
              </a:spcBef>
              <a:spcAft>
                <a:spcPts val="0"/>
              </a:spcAft>
              <a:buNone/>
            </a:pPr>
            <a:endParaRPr/>
          </a:p>
        </p:txBody>
      </p:sp>
      <p:pic>
        <p:nvPicPr>
          <p:cNvPr id="315" name="Google Shape;315;p34"/>
          <p:cNvPicPr preferRelativeResize="0"/>
          <p:nvPr/>
        </p:nvPicPr>
        <p:blipFill rotWithShape="1">
          <a:blip r:embed="rId6">
            <a:alphaModFix/>
          </a:blip>
          <a:srcRect t="70989"/>
          <a:stretch/>
        </p:blipFill>
        <p:spPr>
          <a:xfrm>
            <a:off x="5945313" y="192779"/>
            <a:ext cx="2478274" cy="494200"/>
          </a:xfrm>
          <a:prstGeom prst="rect">
            <a:avLst/>
          </a:prstGeom>
          <a:noFill/>
          <a:ln>
            <a:noFill/>
          </a:ln>
        </p:spPr>
      </p:pic>
      <p:pic>
        <p:nvPicPr>
          <p:cNvPr id="316" name="Google Shape;316;p34"/>
          <p:cNvPicPr preferRelativeResize="0"/>
          <p:nvPr/>
        </p:nvPicPr>
        <p:blipFill rotWithShape="1">
          <a:blip r:embed="rId7">
            <a:alphaModFix/>
          </a:blip>
          <a:srcRect/>
          <a:stretch/>
        </p:blipFill>
        <p:spPr>
          <a:xfrm>
            <a:off x="117025" y="188840"/>
            <a:ext cx="1617901" cy="766187"/>
          </a:xfrm>
          <a:prstGeom prst="rect">
            <a:avLst/>
          </a:prstGeom>
          <a:noFill/>
          <a:ln>
            <a:noFill/>
          </a:ln>
        </p:spPr>
      </p:pic>
      <p:sp>
        <p:nvSpPr>
          <p:cNvPr id="317" name="Google Shape;317;p34"/>
          <p:cNvSpPr txBox="1"/>
          <p:nvPr/>
        </p:nvSpPr>
        <p:spPr>
          <a:xfrm>
            <a:off x="51275" y="1111225"/>
            <a:ext cx="1825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FF671F"/>
                </a:solidFill>
                <a:latin typeface="Georgia"/>
                <a:ea typeface="Georgia"/>
                <a:cs typeface="Georgia"/>
                <a:sym typeface="Georgia"/>
              </a:rPr>
              <a:t>SDPC</a:t>
            </a:r>
            <a:endParaRPr sz="2800" b="1">
              <a:solidFill>
                <a:srgbClr val="FF671F"/>
              </a:solidFill>
              <a:latin typeface="Georgia"/>
              <a:ea typeface="Georgia"/>
              <a:cs typeface="Georgia"/>
              <a:sym typeface="Georgia"/>
            </a:endParaRPr>
          </a:p>
        </p:txBody>
      </p:sp>
      <p:cxnSp>
        <p:nvCxnSpPr>
          <p:cNvPr id="318" name="Google Shape;318;p34"/>
          <p:cNvCxnSpPr/>
          <p:nvPr/>
        </p:nvCxnSpPr>
        <p:spPr>
          <a:xfrm>
            <a:off x="179550" y="1111225"/>
            <a:ext cx="1539000" cy="0"/>
          </a:xfrm>
          <a:prstGeom prst="straightConnector1">
            <a:avLst/>
          </a:prstGeom>
          <a:noFill/>
          <a:ln w="9525" cap="flat" cmpd="sng">
            <a:solidFill>
              <a:srgbClr val="375BB0"/>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9"/>
          <p:cNvSpPr/>
          <p:nvPr/>
        </p:nvSpPr>
        <p:spPr>
          <a:xfrm>
            <a:off x="-5800" y="2668950"/>
            <a:ext cx="9144000" cy="2474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3" name="Google Shape;363;p39"/>
          <p:cNvPicPr preferRelativeResize="0"/>
          <p:nvPr/>
        </p:nvPicPr>
        <p:blipFill rotWithShape="1">
          <a:blip r:embed="rId3">
            <a:alphaModFix/>
          </a:blip>
          <a:srcRect l="268" r="268" b="6707"/>
          <a:stretch/>
        </p:blipFill>
        <p:spPr>
          <a:xfrm>
            <a:off x="1511775" y="140175"/>
            <a:ext cx="6076126" cy="2400250"/>
          </a:xfrm>
          <a:prstGeom prst="rect">
            <a:avLst/>
          </a:prstGeom>
          <a:noFill/>
          <a:ln>
            <a:noFill/>
          </a:ln>
        </p:spPr>
      </p:pic>
      <p:sp>
        <p:nvSpPr>
          <p:cNvPr id="364" name="Google Shape;364;p39"/>
          <p:cNvSpPr txBox="1"/>
          <p:nvPr/>
        </p:nvSpPr>
        <p:spPr>
          <a:xfrm>
            <a:off x="4851525" y="2816075"/>
            <a:ext cx="3704100" cy="21858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Provide mechanism to add other jurisdiction specific requirements</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Standardize terminology &amp; definitions across jurisdictions</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Greater impact on, and buy in, from the vendors = Adoption</a:t>
            </a:r>
            <a:endParaRPr sz="1500">
              <a:solidFill>
                <a:srgbClr val="434343"/>
              </a:solidFill>
              <a:latin typeface="Georgia"/>
              <a:ea typeface="Georgia"/>
              <a:cs typeface="Georgia"/>
              <a:sym typeface="Georgia"/>
            </a:endParaRPr>
          </a:p>
          <a:p>
            <a:pPr marL="0" lvl="0" indent="0" algn="l" rtl="0">
              <a:spcBef>
                <a:spcPts val="1000"/>
              </a:spcBef>
              <a:spcAft>
                <a:spcPts val="0"/>
              </a:spcAft>
              <a:buNone/>
            </a:pPr>
            <a:endParaRPr sz="1500">
              <a:latin typeface="Georgia"/>
              <a:ea typeface="Georgia"/>
              <a:cs typeface="Georgia"/>
              <a:sym typeface="Georgia"/>
            </a:endParaRPr>
          </a:p>
        </p:txBody>
      </p:sp>
      <p:sp>
        <p:nvSpPr>
          <p:cNvPr id="365" name="Google Shape;365;p39"/>
          <p:cNvSpPr txBox="1"/>
          <p:nvPr/>
        </p:nvSpPr>
        <p:spPr>
          <a:xfrm>
            <a:off x="435625" y="2814966"/>
            <a:ext cx="4209600" cy="2529600"/>
          </a:xfrm>
          <a:prstGeom prst="rect">
            <a:avLst/>
          </a:prstGeom>
          <a:noFill/>
          <a:ln>
            <a:noFill/>
          </a:ln>
        </p:spPr>
        <p:txBody>
          <a:bodyPr spcFirstLastPara="1" wrap="square" lIns="91425" tIns="91425" rIns="91425" bIns="91425" anchor="t" anchorCtr="0">
            <a:spAutoFit/>
          </a:bodyPr>
          <a:lstStyle/>
          <a:p>
            <a:pPr marL="457200" lvl="0" indent="-323850" algn="l" rtl="0">
              <a:spcBef>
                <a:spcPts val="4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Further increase consistency across Alliance DPAs</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Standardize the DPA Format so it looks the same across Alliances</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Ease logistics of implementing</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Identify common legal requirements across jurisdictions</a:t>
            </a:r>
            <a:endParaRPr sz="1500">
              <a:solidFill>
                <a:srgbClr val="434343"/>
              </a:solidFill>
              <a:latin typeface="Georgia"/>
              <a:ea typeface="Georgia"/>
              <a:cs typeface="Georgia"/>
              <a:sym typeface="Georgia"/>
            </a:endParaRPr>
          </a:p>
          <a:p>
            <a:pPr marL="0" lvl="0" indent="0" algn="l" rtl="0">
              <a:spcBef>
                <a:spcPts val="1000"/>
              </a:spcBef>
              <a:spcAft>
                <a:spcPts val="0"/>
              </a:spcAft>
              <a:buNone/>
            </a:pPr>
            <a:endParaRPr/>
          </a:p>
        </p:txBody>
      </p:sp>
      <p:pic>
        <p:nvPicPr>
          <p:cNvPr id="366" name="Google Shape;366;p39"/>
          <p:cNvPicPr preferRelativeResize="0"/>
          <p:nvPr/>
        </p:nvPicPr>
        <p:blipFill rotWithShape="1">
          <a:blip r:embed="rId4">
            <a:alphaModFix/>
          </a:blip>
          <a:srcRect t="70989"/>
          <a:stretch/>
        </p:blipFill>
        <p:spPr>
          <a:xfrm>
            <a:off x="7419079" y="171152"/>
            <a:ext cx="1574050" cy="313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370"/>
        <p:cNvGrpSpPr/>
        <p:nvPr/>
      </p:nvGrpSpPr>
      <p:grpSpPr>
        <a:xfrm>
          <a:off x="0" y="0"/>
          <a:ext cx="0" cy="0"/>
          <a:chOff x="0" y="0"/>
          <a:chExt cx="0" cy="0"/>
        </a:xfrm>
      </p:grpSpPr>
      <p:sp>
        <p:nvSpPr>
          <p:cNvPr id="371" name="Google Shape;371;p40"/>
          <p:cNvSpPr txBox="1">
            <a:spLocks noGrp="1"/>
          </p:cNvSpPr>
          <p:nvPr>
            <p:ph type="title"/>
          </p:nvPr>
        </p:nvSpPr>
        <p:spPr>
          <a:xfrm>
            <a:off x="224039" y="165350"/>
            <a:ext cx="7681800" cy="120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400"/>
              <a:buNone/>
            </a:pPr>
            <a:r>
              <a:rPr lang="en" sz="2800" b="1">
                <a:solidFill>
                  <a:srgbClr val="005696"/>
                </a:solidFill>
                <a:latin typeface="Georgia"/>
                <a:ea typeface="Georgia"/>
                <a:cs typeface="Georgia"/>
                <a:sym typeface="Georgia"/>
              </a:rPr>
              <a:t>Best Practices</a:t>
            </a:r>
            <a:br>
              <a:rPr lang="en" sz="2800" b="1">
                <a:solidFill>
                  <a:srgbClr val="005696"/>
                </a:solidFill>
                <a:latin typeface="Georgia"/>
                <a:ea typeface="Georgia"/>
                <a:cs typeface="Georgia"/>
                <a:sym typeface="Georgia"/>
              </a:rPr>
            </a:br>
            <a:r>
              <a:rPr lang="en" sz="2200" b="1">
                <a:solidFill>
                  <a:srgbClr val="FF671F"/>
                </a:solidFill>
                <a:latin typeface="Georgia"/>
                <a:ea typeface="Georgia"/>
                <a:cs typeface="Georgia"/>
                <a:sym typeface="Georgia"/>
              </a:rPr>
              <a:t>What’s working across the U.S.</a:t>
            </a:r>
            <a:endParaRPr sz="2200" b="1">
              <a:solidFill>
                <a:srgbClr val="FF671F"/>
              </a:solidFill>
              <a:latin typeface="Georgia"/>
              <a:ea typeface="Georgia"/>
              <a:cs typeface="Georgia"/>
              <a:sym typeface="Georgia"/>
            </a:endParaRPr>
          </a:p>
        </p:txBody>
      </p:sp>
      <p:sp>
        <p:nvSpPr>
          <p:cNvPr id="372" name="Google Shape;372;p40"/>
          <p:cNvSpPr/>
          <p:nvPr/>
        </p:nvSpPr>
        <p:spPr>
          <a:xfrm>
            <a:off x="552275" y="2683500"/>
            <a:ext cx="424800" cy="424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0"/>
          <p:cNvSpPr/>
          <p:nvPr/>
        </p:nvSpPr>
        <p:spPr>
          <a:xfrm>
            <a:off x="3143075" y="2683500"/>
            <a:ext cx="424800" cy="424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0"/>
          <p:cNvSpPr/>
          <p:nvPr/>
        </p:nvSpPr>
        <p:spPr>
          <a:xfrm>
            <a:off x="5733875" y="2683500"/>
            <a:ext cx="424800" cy="424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0"/>
          <p:cNvSpPr txBox="1"/>
          <p:nvPr/>
        </p:nvSpPr>
        <p:spPr>
          <a:xfrm>
            <a:off x="243100" y="1075225"/>
            <a:ext cx="8551500" cy="39129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chemeClr val="dk2"/>
              </a:buClr>
              <a:buSzPts val="1900"/>
              <a:buChar char="●"/>
            </a:pPr>
            <a:r>
              <a:rPr lang="en" sz="1900">
                <a:solidFill>
                  <a:schemeClr val="dk2"/>
                </a:solidFill>
              </a:rPr>
              <a:t>Robust and well-communicated district student data privacy policy</a:t>
            </a:r>
            <a:endParaRPr sz="1900">
              <a:solidFill>
                <a:schemeClr val="dk2"/>
              </a:solidFill>
            </a:endParaRPr>
          </a:p>
          <a:p>
            <a:pPr marL="457200" lvl="0" indent="-349250" algn="l" rtl="0">
              <a:spcBef>
                <a:spcPts val="0"/>
              </a:spcBef>
              <a:spcAft>
                <a:spcPts val="0"/>
              </a:spcAft>
              <a:buClr>
                <a:schemeClr val="dk2"/>
              </a:buClr>
              <a:buSzPts val="1900"/>
              <a:buChar char="●"/>
            </a:pPr>
            <a:r>
              <a:rPr lang="en" sz="1900">
                <a:solidFill>
                  <a:schemeClr val="dk2"/>
                </a:solidFill>
              </a:rPr>
              <a:t>Strong support and endorsement from Superintendent and Administration</a:t>
            </a:r>
            <a:endParaRPr sz="1900">
              <a:solidFill>
                <a:schemeClr val="dk2"/>
              </a:solidFill>
            </a:endParaRPr>
          </a:p>
          <a:p>
            <a:pPr marL="457200" lvl="0" indent="-349250" algn="l" rtl="0">
              <a:spcBef>
                <a:spcPts val="0"/>
              </a:spcBef>
              <a:spcAft>
                <a:spcPts val="0"/>
              </a:spcAft>
              <a:buClr>
                <a:schemeClr val="dk2"/>
              </a:buClr>
              <a:buSzPts val="1900"/>
              <a:buChar char="●"/>
            </a:pPr>
            <a:r>
              <a:rPr lang="en" sz="1900">
                <a:solidFill>
                  <a:schemeClr val="dk2"/>
                </a:solidFill>
              </a:rPr>
              <a:t>Comprehensive training for staff</a:t>
            </a:r>
            <a:endParaRPr sz="1900">
              <a:solidFill>
                <a:schemeClr val="dk2"/>
              </a:solidFill>
            </a:endParaRPr>
          </a:p>
          <a:p>
            <a:pPr marL="457200" lvl="0" indent="-349250" algn="l" rtl="0">
              <a:spcBef>
                <a:spcPts val="0"/>
              </a:spcBef>
              <a:spcAft>
                <a:spcPts val="0"/>
              </a:spcAft>
              <a:buClr>
                <a:schemeClr val="dk2"/>
              </a:buClr>
              <a:buSzPts val="1900"/>
              <a:buChar char="●"/>
            </a:pPr>
            <a:r>
              <a:rPr lang="en" sz="1900">
                <a:solidFill>
                  <a:schemeClr val="dk2"/>
                </a:solidFill>
              </a:rPr>
              <a:t>Rein in the “wild west.” Implement a controlled app vetting process</a:t>
            </a:r>
            <a:endParaRPr sz="1900">
              <a:solidFill>
                <a:schemeClr val="dk2"/>
              </a:solidFill>
            </a:endParaRPr>
          </a:p>
          <a:p>
            <a:pPr marL="457200" lvl="0" indent="-349250" algn="l" rtl="0">
              <a:spcBef>
                <a:spcPts val="0"/>
              </a:spcBef>
              <a:spcAft>
                <a:spcPts val="0"/>
              </a:spcAft>
              <a:buClr>
                <a:schemeClr val="dk2"/>
              </a:buClr>
              <a:buSzPts val="1900"/>
              <a:buChar char="●"/>
            </a:pPr>
            <a:r>
              <a:rPr lang="en" sz="1900">
                <a:solidFill>
                  <a:schemeClr val="dk2"/>
                </a:solidFill>
              </a:rPr>
              <a:t>Slow and steady progression. Ensure sustainable adherence</a:t>
            </a:r>
            <a:endParaRPr sz="1900">
              <a:solidFill>
                <a:schemeClr val="dk2"/>
              </a:solidFill>
            </a:endParaRPr>
          </a:p>
          <a:p>
            <a:pPr marL="457200" lvl="0" indent="-349250" algn="l" rtl="0">
              <a:spcBef>
                <a:spcPts val="0"/>
              </a:spcBef>
              <a:spcAft>
                <a:spcPts val="0"/>
              </a:spcAft>
              <a:buClr>
                <a:schemeClr val="dk2"/>
              </a:buClr>
              <a:buSzPts val="1900"/>
              <a:buChar char="●"/>
            </a:pPr>
            <a:r>
              <a:rPr lang="en" sz="1900">
                <a:solidFill>
                  <a:schemeClr val="dk2"/>
                </a:solidFill>
              </a:rPr>
              <a:t>Help staff understand risks of using unapproved apps</a:t>
            </a:r>
            <a:endParaRPr sz="1900">
              <a:solidFill>
                <a:schemeClr val="dk2"/>
              </a:solidFill>
            </a:endParaRPr>
          </a:p>
          <a:p>
            <a:pPr marL="457200" lvl="0" indent="-349250" algn="l" rtl="0">
              <a:spcBef>
                <a:spcPts val="0"/>
              </a:spcBef>
              <a:spcAft>
                <a:spcPts val="0"/>
              </a:spcAft>
              <a:buClr>
                <a:schemeClr val="dk2"/>
              </a:buClr>
              <a:buSzPts val="1900"/>
              <a:buChar char="●"/>
            </a:pPr>
            <a:r>
              <a:rPr lang="en" sz="1900">
                <a:solidFill>
                  <a:schemeClr val="dk2"/>
                </a:solidFill>
              </a:rPr>
              <a:t>Use technology to identify apps in use throughout the district</a:t>
            </a:r>
            <a:endParaRPr sz="1900">
              <a:solidFill>
                <a:schemeClr val="dk2"/>
              </a:solidFill>
            </a:endParaRPr>
          </a:p>
          <a:p>
            <a:pPr marL="457200" lvl="0" indent="-349250" algn="l" rtl="0">
              <a:spcBef>
                <a:spcPts val="0"/>
              </a:spcBef>
              <a:spcAft>
                <a:spcPts val="0"/>
              </a:spcAft>
              <a:buClr>
                <a:schemeClr val="dk2"/>
              </a:buClr>
              <a:buSzPts val="1900"/>
              <a:buChar char="●"/>
            </a:pPr>
            <a:r>
              <a:rPr lang="en" sz="1900">
                <a:solidFill>
                  <a:schemeClr val="dk2"/>
                </a:solidFill>
              </a:rPr>
              <a:t>Block unapproved apps from district network</a:t>
            </a:r>
            <a:endParaRPr sz="1900">
              <a:solidFill>
                <a:schemeClr val="dk2"/>
              </a:solidFill>
            </a:endParaRPr>
          </a:p>
          <a:p>
            <a:pPr marL="457200" lvl="0" indent="-349250" algn="l" rtl="0">
              <a:spcBef>
                <a:spcPts val="0"/>
              </a:spcBef>
              <a:spcAft>
                <a:spcPts val="0"/>
              </a:spcAft>
              <a:buClr>
                <a:schemeClr val="dk2"/>
              </a:buClr>
              <a:buSzPts val="1900"/>
              <a:buChar char="●"/>
            </a:pPr>
            <a:r>
              <a:rPr lang="en" sz="1900">
                <a:solidFill>
                  <a:schemeClr val="dk2"/>
                </a:solidFill>
              </a:rPr>
              <a:t>Alliance participation in the SDPC community</a:t>
            </a:r>
            <a:endParaRPr sz="1900">
              <a:solidFill>
                <a:schemeClr val="dk2"/>
              </a:solidFill>
            </a:endParaRPr>
          </a:p>
          <a:p>
            <a:pPr marL="914400" lvl="1" indent="-349250" algn="l" rtl="0">
              <a:spcBef>
                <a:spcPts val="0"/>
              </a:spcBef>
              <a:spcAft>
                <a:spcPts val="0"/>
              </a:spcAft>
              <a:buClr>
                <a:schemeClr val="dk2"/>
              </a:buClr>
              <a:buSzPts val="1900"/>
              <a:buChar char="○"/>
            </a:pPr>
            <a:r>
              <a:rPr lang="en" sz="1900">
                <a:solidFill>
                  <a:schemeClr val="dk2"/>
                </a:solidFill>
              </a:rPr>
              <a:t>Collaboration across SDPC Alliance States. Collective efforts to secure signed DPAs</a:t>
            </a:r>
            <a:endParaRPr sz="1900">
              <a:solidFill>
                <a:schemeClr val="dk2"/>
              </a:solidFill>
            </a:endParaRPr>
          </a:p>
          <a:p>
            <a:pPr marL="914400" lvl="1" indent="-349250" algn="l" rtl="0">
              <a:spcBef>
                <a:spcPts val="0"/>
              </a:spcBef>
              <a:spcAft>
                <a:spcPts val="0"/>
              </a:spcAft>
              <a:buClr>
                <a:schemeClr val="dk2"/>
              </a:buClr>
              <a:buSzPts val="1900"/>
              <a:buChar char="○"/>
            </a:pPr>
            <a:r>
              <a:rPr lang="en" sz="1900">
                <a:solidFill>
                  <a:schemeClr val="dk2"/>
                </a:solidFill>
              </a:rPr>
              <a:t>Sharing of noncompliance information with SDPC Alliance States</a:t>
            </a:r>
            <a:endParaRPr sz="1900">
              <a:solidFill>
                <a:schemeClr val="dk2"/>
              </a:solidFill>
            </a:endParaRPr>
          </a:p>
          <a:p>
            <a:pPr marL="0" lvl="0" indent="0" algn="l" rtl="0">
              <a:spcBef>
                <a:spcPts val="0"/>
              </a:spcBef>
              <a:spcAft>
                <a:spcPts val="0"/>
              </a:spcAft>
              <a:buNone/>
            </a:pPr>
            <a:endParaRPr sz="19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1"/>
          <p:cNvSpPr/>
          <p:nvPr/>
        </p:nvSpPr>
        <p:spPr>
          <a:xfrm>
            <a:off x="2790400" y="-11375"/>
            <a:ext cx="6379500" cy="519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1"/>
          <p:cNvSpPr/>
          <p:nvPr/>
        </p:nvSpPr>
        <p:spPr>
          <a:xfrm>
            <a:off x="44050" y="1751300"/>
            <a:ext cx="2645100" cy="2456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1"/>
          <p:cNvSpPr/>
          <p:nvPr/>
        </p:nvSpPr>
        <p:spPr>
          <a:xfrm>
            <a:off x="120250" y="1493725"/>
            <a:ext cx="2191500" cy="2846400"/>
          </a:xfrm>
          <a:prstGeom prst="rect">
            <a:avLst/>
          </a:prstGeom>
          <a:solidFill>
            <a:srgbClr val="A8D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1"/>
          <p:cNvSpPr/>
          <p:nvPr/>
        </p:nvSpPr>
        <p:spPr>
          <a:xfrm>
            <a:off x="2386675" y="1493725"/>
            <a:ext cx="2191500" cy="2846400"/>
          </a:xfrm>
          <a:prstGeom prst="rect">
            <a:avLst/>
          </a:prstGeom>
          <a:solidFill>
            <a:srgbClr val="A8D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1"/>
          <p:cNvSpPr/>
          <p:nvPr/>
        </p:nvSpPr>
        <p:spPr>
          <a:xfrm>
            <a:off x="4653100" y="1493725"/>
            <a:ext cx="2191500" cy="2846400"/>
          </a:xfrm>
          <a:prstGeom prst="rect">
            <a:avLst/>
          </a:prstGeom>
          <a:solidFill>
            <a:srgbClr val="A8D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1"/>
          <p:cNvSpPr/>
          <p:nvPr/>
        </p:nvSpPr>
        <p:spPr>
          <a:xfrm>
            <a:off x="6919525" y="1493725"/>
            <a:ext cx="2191500" cy="2846400"/>
          </a:xfrm>
          <a:prstGeom prst="rect">
            <a:avLst/>
          </a:prstGeom>
          <a:solidFill>
            <a:srgbClr val="A8D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1"/>
          <p:cNvSpPr txBox="1">
            <a:spLocks noGrp="1"/>
          </p:cNvSpPr>
          <p:nvPr>
            <p:ph type="title"/>
          </p:nvPr>
        </p:nvSpPr>
        <p:spPr>
          <a:xfrm>
            <a:off x="7079025" y="1580625"/>
            <a:ext cx="1887300" cy="875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1000"/>
              </a:spcAft>
              <a:buNone/>
            </a:pPr>
            <a:r>
              <a:rPr lang="en" sz="1300" b="1">
                <a:solidFill>
                  <a:srgbClr val="434343"/>
                </a:solidFill>
                <a:latin typeface="Georgia"/>
                <a:ea typeface="Georgia"/>
                <a:cs typeface="Georgia"/>
                <a:sym typeface="Georgia"/>
              </a:rPr>
              <a:t>Ongoing messaging &amp; awareness building</a:t>
            </a:r>
            <a:endParaRPr sz="1300" b="1">
              <a:solidFill>
                <a:srgbClr val="434343"/>
              </a:solidFill>
              <a:latin typeface="Georgia"/>
              <a:ea typeface="Georgia"/>
              <a:cs typeface="Georgia"/>
              <a:sym typeface="Georgia"/>
            </a:endParaRPr>
          </a:p>
        </p:txBody>
      </p:sp>
      <p:sp>
        <p:nvSpPr>
          <p:cNvPr id="388" name="Google Shape;388;p41"/>
          <p:cNvSpPr txBox="1"/>
          <p:nvPr/>
        </p:nvSpPr>
        <p:spPr>
          <a:xfrm>
            <a:off x="176925" y="227925"/>
            <a:ext cx="5394000" cy="53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3300"/>
              <a:buFont typeface="Arial"/>
              <a:buNone/>
            </a:pPr>
            <a:r>
              <a:rPr lang="en" sz="2500" b="1">
                <a:solidFill>
                  <a:srgbClr val="005696"/>
                </a:solidFill>
                <a:latin typeface="Georgia"/>
                <a:ea typeface="Georgia"/>
                <a:cs typeface="Georgia"/>
                <a:sym typeface="Georgia"/>
              </a:rPr>
              <a:t>Typical Steps for New a Alliance</a:t>
            </a:r>
            <a:endParaRPr sz="2500"/>
          </a:p>
        </p:txBody>
      </p:sp>
      <p:sp>
        <p:nvSpPr>
          <p:cNvPr id="389" name="Google Shape;389;p41"/>
          <p:cNvSpPr txBox="1"/>
          <p:nvPr/>
        </p:nvSpPr>
        <p:spPr>
          <a:xfrm>
            <a:off x="195175" y="1516575"/>
            <a:ext cx="2191500" cy="725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1000"/>
              </a:spcAft>
              <a:buNone/>
            </a:pPr>
            <a:r>
              <a:rPr lang="en" sz="1300" b="1">
                <a:solidFill>
                  <a:srgbClr val="434343"/>
                </a:solidFill>
                <a:latin typeface="Georgia"/>
                <a:ea typeface="Georgia"/>
                <a:cs typeface="Georgia"/>
                <a:sym typeface="Georgia"/>
              </a:rPr>
              <a:t>Review NDPA &amp; develop adoption strategy</a:t>
            </a:r>
            <a:endParaRPr sz="1100"/>
          </a:p>
        </p:txBody>
      </p:sp>
      <p:sp>
        <p:nvSpPr>
          <p:cNvPr id="390" name="Google Shape;390;p41"/>
          <p:cNvSpPr txBox="1"/>
          <p:nvPr/>
        </p:nvSpPr>
        <p:spPr>
          <a:xfrm>
            <a:off x="2430250" y="1524700"/>
            <a:ext cx="2109900" cy="2807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300" b="1">
                <a:solidFill>
                  <a:srgbClr val="434343"/>
                </a:solidFill>
                <a:latin typeface="Georgia"/>
                <a:ea typeface="Georgia"/>
                <a:cs typeface="Georgia"/>
                <a:sym typeface="Georgia"/>
              </a:rPr>
              <a:t>Identify core </a:t>
            </a:r>
            <a:br>
              <a:rPr lang="en" sz="1300" b="1">
                <a:solidFill>
                  <a:srgbClr val="434343"/>
                </a:solidFill>
                <a:latin typeface="Georgia"/>
                <a:ea typeface="Georgia"/>
                <a:cs typeface="Georgia"/>
                <a:sym typeface="Georgia"/>
              </a:rPr>
            </a:br>
            <a:r>
              <a:rPr lang="en" sz="1300" b="1">
                <a:solidFill>
                  <a:srgbClr val="434343"/>
                </a:solidFill>
                <a:latin typeface="Georgia"/>
                <a:ea typeface="Georgia"/>
                <a:cs typeface="Georgia"/>
                <a:sym typeface="Georgia"/>
              </a:rPr>
              <a:t>implementation team</a:t>
            </a:r>
            <a:endParaRPr sz="1300" b="1">
              <a:solidFill>
                <a:srgbClr val="434343"/>
              </a:solidFill>
              <a:latin typeface="Georgia"/>
              <a:ea typeface="Georgia"/>
              <a:cs typeface="Georgia"/>
              <a:sym typeface="Georgia"/>
            </a:endParaRPr>
          </a:p>
          <a:p>
            <a:pPr marL="457200" lvl="0" indent="-311150" algn="l" rtl="0">
              <a:lnSpc>
                <a:spcPct val="90000"/>
              </a:lnSpc>
              <a:spcBef>
                <a:spcPts val="1000"/>
              </a:spcBef>
              <a:spcAft>
                <a:spcPts val="0"/>
              </a:spcAft>
              <a:buClr>
                <a:srgbClr val="FF671F"/>
              </a:buClr>
              <a:buSzPts val="1300"/>
              <a:buFont typeface="Georgia"/>
              <a:buChar char="●"/>
            </a:pPr>
            <a:r>
              <a:rPr lang="en" sz="1300">
                <a:solidFill>
                  <a:srgbClr val="434343"/>
                </a:solidFill>
                <a:latin typeface="Georgia"/>
                <a:ea typeface="Georgia"/>
                <a:cs typeface="Georgia"/>
                <a:sym typeface="Georgia"/>
              </a:rPr>
              <a:t>Registry Training</a:t>
            </a:r>
            <a:endParaRPr sz="1300">
              <a:solidFill>
                <a:srgbClr val="434343"/>
              </a:solidFill>
              <a:latin typeface="Georgia"/>
              <a:ea typeface="Georgia"/>
              <a:cs typeface="Georgia"/>
              <a:sym typeface="Georgia"/>
            </a:endParaRPr>
          </a:p>
          <a:p>
            <a:pPr marL="457200" lvl="0" indent="-311150" algn="l" rtl="0">
              <a:lnSpc>
                <a:spcPct val="90000"/>
              </a:lnSpc>
              <a:spcBef>
                <a:spcPts val="1000"/>
              </a:spcBef>
              <a:spcAft>
                <a:spcPts val="0"/>
              </a:spcAft>
              <a:buClr>
                <a:srgbClr val="FF671F"/>
              </a:buClr>
              <a:buSzPts val="1300"/>
              <a:buFont typeface="Georgia"/>
              <a:buChar char="●"/>
            </a:pPr>
            <a:r>
              <a:rPr lang="en" sz="1300">
                <a:solidFill>
                  <a:srgbClr val="434343"/>
                </a:solidFill>
                <a:latin typeface="Georgia"/>
                <a:ea typeface="Georgia"/>
                <a:cs typeface="Georgia"/>
                <a:sym typeface="Georgia"/>
              </a:rPr>
              <a:t>Common language for approaching vendors</a:t>
            </a:r>
            <a:endParaRPr sz="1300">
              <a:solidFill>
                <a:srgbClr val="434343"/>
              </a:solidFill>
              <a:latin typeface="Georgia"/>
              <a:ea typeface="Georgia"/>
              <a:cs typeface="Georgia"/>
              <a:sym typeface="Georgia"/>
            </a:endParaRPr>
          </a:p>
          <a:p>
            <a:pPr marL="457200" lvl="0" indent="-311150" algn="l" rtl="0">
              <a:lnSpc>
                <a:spcPct val="90000"/>
              </a:lnSpc>
              <a:spcBef>
                <a:spcPts val="1000"/>
              </a:spcBef>
              <a:spcAft>
                <a:spcPts val="0"/>
              </a:spcAft>
              <a:buClr>
                <a:srgbClr val="FF671F"/>
              </a:buClr>
              <a:buSzPts val="1300"/>
              <a:buFont typeface="Georgia"/>
              <a:buChar char="●"/>
            </a:pPr>
            <a:r>
              <a:rPr lang="en" sz="1300">
                <a:solidFill>
                  <a:srgbClr val="434343"/>
                </a:solidFill>
                <a:latin typeface="Georgia"/>
                <a:ea typeface="Georgia"/>
                <a:cs typeface="Georgia"/>
                <a:sym typeface="Georgia"/>
              </a:rPr>
              <a:t>DPA roll out strategy</a:t>
            </a:r>
            <a:endParaRPr sz="1300">
              <a:solidFill>
                <a:srgbClr val="434343"/>
              </a:solidFill>
              <a:latin typeface="Georgia"/>
              <a:ea typeface="Georgia"/>
              <a:cs typeface="Georgia"/>
              <a:sym typeface="Georgia"/>
            </a:endParaRPr>
          </a:p>
          <a:p>
            <a:pPr marL="914400" lvl="1" indent="-311150" algn="l" rtl="0">
              <a:lnSpc>
                <a:spcPct val="90000"/>
              </a:lnSpc>
              <a:spcBef>
                <a:spcPts val="1000"/>
              </a:spcBef>
              <a:spcAft>
                <a:spcPts val="0"/>
              </a:spcAft>
              <a:buClr>
                <a:srgbClr val="FF671F"/>
              </a:buClr>
              <a:buSzPts val="1300"/>
              <a:buFont typeface="Georgia"/>
              <a:buChar char="○"/>
            </a:pPr>
            <a:r>
              <a:rPr lang="en" sz="1300">
                <a:solidFill>
                  <a:srgbClr val="434343"/>
                </a:solidFill>
                <a:latin typeface="Georgia"/>
                <a:ea typeface="Georgia"/>
                <a:cs typeface="Georgia"/>
                <a:sym typeface="Georgia"/>
              </a:rPr>
              <a:t>Which vendors</a:t>
            </a:r>
            <a:endParaRPr sz="1300">
              <a:solidFill>
                <a:srgbClr val="434343"/>
              </a:solidFill>
              <a:latin typeface="Georgia"/>
              <a:ea typeface="Georgia"/>
              <a:cs typeface="Georgia"/>
              <a:sym typeface="Georgia"/>
            </a:endParaRPr>
          </a:p>
          <a:p>
            <a:pPr marL="914400" lvl="1" indent="-311150" algn="l" rtl="0">
              <a:lnSpc>
                <a:spcPct val="90000"/>
              </a:lnSpc>
              <a:spcBef>
                <a:spcPts val="1000"/>
              </a:spcBef>
              <a:spcAft>
                <a:spcPts val="1000"/>
              </a:spcAft>
              <a:buClr>
                <a:srgbClr val="FF671F"/>
              </a:buClr>
              <a:buSzPts val="1300"/>
              <a:buFont typeface="Georgia"/>
              <a:buChar char="○"/>
            </a:pPr>
            <a:r>
              <a:rPr lang="en" sz="1300">
                <a:solidFill>
                  <a:srgbClr val="434343"/>
                </a:solidFill>
                <a:latin typeface="Georgia"/>
                <a:ea typeface="Georgia"/>
                <a:cs typeface="Georgia"/>
                <a:sym typeface="Georgia"/>
              </a:rPr>
              <a:t>Legal support</a:t>
            </a:r>
            <a:endParaRPr sz="1100"/>
          </a:p>
        </p:txBody>
      </p:sp>
      <p:sp>
        <p:nvSpPr>
          <p:cNvPr id="391" name="Google Shape;391;p41"/>
          <p:cNvSpPr txBox="1"/>
          <p:nvPr/>
        </p:nvSpPr>
        <p:spPr>
          <a:xfrm>
            <a:off x="4653100" y="1523318"/>
            <a:ext cx="2191500" cy="1161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300" b="1">
                <a:solidFill>
                  <a:srgbClr val="434343"/>
                </a:solidFill>
                <a:latin typeface="Georgia"/>
                <a:ea typeface="Georgia"/>
                <a:cs typeface="Georgia"/>
                <a:sym typeface="Georgia"/>
              </a:rPr>
              <a:t>Additional </a:t>
            </a:r>
            <a:br>
              <a:rPr lang="en" sz="1300" b="1">
                <a:solidFill>
                  <a:srgbClr val="434343"/>
                </a:solidFill>
                <a:latin typeface="Georgia"/>
                <a:ea typeface="Georgia"/>
                <a:cs typeface="Georgia"/>
                <a:sym typeface="Georgia"/>
              </a:rPr>
            </a:br>
            <a:r>
              <a:rPr lang="en" sz="1300" b="1">
                <a:solidFill>
                  <a:srgbClr val="434343"/>
                </a:solidFill>
                <a:latin typeface="Georgia"/>
                <a:ea typeface="Georgia"/>
                <a:cs typeface="Georgia"/>
                <a:sym typeface="Georgia"/>
              </a:rPr>
              <a:t>district roll out</a:t>
            </a:r>
            <a:endParaRPr sz="1300" b="1">
              <a:solidFill>
                <a:srgbClr val="434343"/>
              </a:solidFill>
              <a:latin typeface="Georgia"/>
              <a:ea typeface="Georgia"/>
              <a:cs typeface="Georgia"/>
              <a:sym typeface="Georgia"/>
            </a:endParaRPr>
          </a:p>
          <a:p>
            <a:pPr marL="457200" lvl="0" indent="-311150" algn="l" rtl="0">
              <a:lnSpc>
                <a:spcPct val="90000"/>
              </a:lnSpc>
              <a:spcBef>
                <a:spcPts val="1000"/>
              </a:spcBef>
              <a:spcAft>
                <a:spcPts val="0"/>
              </a:spcAft>
              <a:buClr>
                <a:srgbClr val="FF671F"/>
              </a:buClr>
              <a:buSzPts val="1300"/>
              <a:buFont typeface="Georgia"/>
              <a:buChar char="●"/>
            </a:pPr>
            <a:r>
              <a:rPr lang="en" sz="1300">
                <a:solidFill>
                  <a:srgbClr val="434343"/>
                </a:solidFill>
                <a:latin typeface="Georgia"/>
                <a:ea typeface="Georgia"/>
                <a:cs typeface="Georgia"/>
                <a:sym typeface="Georgia"/>
              </a:rPr>
              <a:t>Training</a:t>
            </a:r>
            <a:endParaRPr sz="1300">
              <a:solidFill>
                <a:srgbClr val="434343"/>
              </a:solidFill>
              <a:latin typeface="Georgia"/>
              <a:ea typeface="Georgia"/>
              <a:cs typeface="Georgia"/>
              <a:sym typeface="Georgia"/>
            </a:endParaRPr>
          </a:p>
          <a:p>
            <a:pPr marL="457200" lvl="0" indent="-311150" algn="l" rtl="0">
              <a:lnSpc>
                <a:spcPct val="90000"/>
              </a:lnSpc>
              <a:spcBef>
                <a:spcPts val="1000"/>
              </a:spcBef>
              <a:spcAft>
                <a:spcPts val="1000"/>
              </a:spcAft>
              <a:buClr>
                <a:srgbClr val="FF671F"/>
              </a:buClr>
              <a:buSzPts val="1300"/>
              <a:buFont typeface="Georgia"/>
              <a:buChar char="●"/>
            </a:pPr>
            <a:r>
              <a:rPr lang="en" sz="1300">
                <a:solidFill>
                  <a:srgbClr val="434343"/>
                </a:solidFill>
                <a:latin typeface="Georgia"/>
                <a:ea typeface="Georgia"/>
                <a:cs typeface="Georgia"/>
                <a:sym typeface="Georgia"/>
              </a:rPr>
              <a:t>Support</a:t>
            </a:r>
            <a:endParaRPr sz="1100"/>
          </a:p>
        </p:txBody>
      </p:sp>
      <p:sp>
        <p:nvSpPr>
          <p:cNvPr id="392" name="Google Shape;392;p41"/>
          <p:cNvSpPr/>
          <p:nvPr/>
        </p:nvSpPr>
        <p:spPr>
          <a:xfrm>
            <a:off x="2173250" y="3557425"/>
            <a:ext cx="340200" cy="340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1"/>
          <p:cNvSpPr/>
          <p:nvPr/>
        </p:nvSpPr>
        <p:spPr>
          <a:xfrm>
            <a:off x="2261405" y="3639305"/>
            <a:ext cx="189000" cy="170100"/>
          </a:xfrm>
          <a:prstGeom prst="rightArrow">
            <a:avLst>
              <a:gd name="adj1" fmla="val 50000"/>
              <a:gd name="adj2" fmla="val 50000"/>
            </a:avLst>
          </a:prstGeom>
          <a:solidFill>
            <a:srgbClr val="FF6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1"/>
          <p:cNvSpPr/>
          <p:nvPr/>
        </p:nvSpPr>
        <p:spPr>
          <a:xfrm>
            <a:off x="4440357" y="3557425"/>
            <a:ext cx="340200" cy="340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1"/>
          <p:cNvSpPr/>
          <p:nvPr/>
        </p:nvSpPr>
        <p:spPr>
          <a:xfrm>
            <a:off x="4528512" y="3639305"/>
            <a:ext cx="189000" cy="170100"/>
          </a:xfrm>
          <a:prstGeom prst="rightArrow">
            <a:avLst>
              <a:gd name="adj1" fmla="val 50000"/>
              <a:gd name="adj2" fmla="val 50000"/>
            </a:avLst>
          </a:prstGeom>
          <a:solidFill>
            <a:srgbClr val="FF6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1"/>
          <p:cNvSpPr/>
          <p:nvPr/>
        </p:nvSpPr>
        <p:spPr>
          <a:xfrm>
            <a:off x="6707465" y="3557425"/>
            <a:ext cx="340200" cy="340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1"/>
          <p:cNvSpPr/>
          <p:nvPr/>
        </p:nvSpPr>
        <p:spPr>
          <a:xfrm>
            <a:off x="6795620" y="3639305"/>
            <a:ext cx="189000" cy="170100"/>
          </a:xfrm>
          <a:prstGeom prst="rightArrow">
            <a:avLst>
              <a:gd name="adj1" fmla="val 50000"/>
              <a:gd name="adj2" fmla="val 50000"/>
            </a:avLst>
          </a:prstGeom>
          <a:solidFill>
            <a:srgbClr val="FF6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2"/>
          <p:cNvSpPr txBox="1">
            <a:spLocks noGrp="1"/>
          </p:cNvSpPr>
          <p:nvPr>
            <p:ph type="title"/>
          </p:nvPr>
        </p:nvSpPr>
        <p:spPr>
          <a:xfrm>
            <a:off x="224039" y="165350"/>
            <a:ext cx="7681800" cy="120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400"/>
              <a:buNone/>
            </a:pPr>
            <a:r>
              <a:rPr lang="en" sz="2800" b="1">
                <a:solidFill>
                  <a:srgbClr val="005696"/>
                </a:solidFill>
                <a:latin typeface="Georgia"/>
                <a:ea typeface="Georgia"/>
                <a:cs typeface="Georgia"/>
                <a:sym typeface="Georgia"/>
              </a:rPr>
              <a:t>Looking forward </a:t>
            </a:r>
            <a:br>
              <a:rPr lang="en" sz="2800" b="1">
                <a:solidFill>
                  <a:srgbClr val="005696"/>
                </a:solidFill>
                <a:latin typeface="Georgia"/>
                <a:ea typeface="Georgia"/>
                <a:cs typeface="Georgia"/>
                <a:sym typeface="Georgia"/>
              </a:rPr>
            </a:br>
            <a:r>
              <a:rPr lang="en" sz="2200" b="1">
                <a:solidFill>
                  <a:srgbClr val="FF671F"/>
                </a:solidFill>
                <a:latin typeface="Georgia"/>
                <a:ea typeface="Georgia"/>
                <a:cs typeface="Georgia"/>
                <a:sym typeface="Georgia"/>
              </a:rPr>
              <a:t>What’s next in creating secure K12 Ecosystems?</a:t>
            </a:r>
            <a:endParaRPr sz="2200" b="1">
              <a:solidFill>
                <a:srgbClr val="FF671F"/>
              </a:solidFill>
              <a:latin typeface="Georgia"/>
              <a:ea typeface="Georgia"/>
              <a:cs typeface="Georgia"/>
              <a:sym typeface="Georgia"/>
            </a:endParaRPr>
          </a:p>
        </p:txBody>
      </p:sp>
      <p:sp>
        <p:nvSpPr>
          <p:cNvPr id="403" name="Google Shape;403;p42"/>
          <p:cNvSpPr/>
          <p:nvPr/>
        </p:nvSpPr>
        <p:spPr>
          <a:xfrm>
            <a:off x="761125" y="1846450"/>
            <a:ext cx="2193900" cy="2193900"/>
          </a:xfrm>
          <a:prstGeom prst="rect">
            <a:avLst/>
          </a:prstGeom>
          <a:solidFill>
            <a:srgbClr val="FFFFFF"/>
          </a:solidFill>
          <a:ln w="9525" cap="flat" cmpd="sng">
            <a:solidFill>
              <a:srgbClr val="FF671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42"/>
          <p:cNvSpPr/>
          <p:nvPr/>
        </p:nvSpPr>
        <p:spPr>
          <a:xfrm>
            <a:off x="875275" y="2005000"/>
            <a:ext cx="1953000" cy="1902300"/>
          </a:xfrm>
          <a:prstGeom prst="rect">
            <a:avLst/>
          </a:prstGeom>
          <a:solidFill>
            <a:srgbClr val="005696">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42"/>
          <p:cNvSpPr/>
          <p:nvPr/>
        </p:nvSpPr>
        <p:spPr>
          <a:xfrm>
            <a:off x="3351925" y="1846450"/>
            <a:ext cx="2193900" cy="2193900"/>
          </a:xfrm>
          <a:prstGeom prst="rect">
            <a:avLst/>
          </a:prstGeom>
          <a:solidFill>
            <a:srgbClr val="FFFFFF"/>
          </a:solidFill>
          <a:ln w="9525" cap="flat" cmpd="sng">
            <a:solidFill>
              <a:srgbClr val="FF671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42"/>
          <p:cNvSpPr/>
          <p:nvPr/>
        </p:nvSpPr>
        <p:spPr>
          <a:xfrm>
            <a:off x="3466075" y="2005000"/>
            <a:ext cx="1953000" cy="1902300"/>
          </a:xfrm>
          <a:prstGeom prst="rect">
            <a:avLst/>
          </a:prstGeom>
          <a:solidFill>
            <a:srgbClr val="005696">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42"/>
          <p:cNvSpPr/>
          <p:nvPr/>
        </p:nvSpPr>
        <p:spPr>
          <a:xfrm>
            <a:off x="5942725" y="1846450"/>
            <a:ext cx="2193900" cy="2193900"/>
          </a:xfrm>
          <a:prstGeom prst="rect">
            <a:avLst/>
          </a:prstGeom>
          <a:solidFill>
            <a:srgbClr val="FFFFFF"/>
          </a:solidFill>
          <a:ln w="9525" cap="flat" cmpd="sng">
            <a:solidFill>
              <a:srgbClr val="FF671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42"/>
          <p:cNvSpPr/>
          <p:nvPr/>
        </p:nvSpPr>
        <p:spPr>
          <a:xfrm>
            <a:off x="6056875" y="2005000"/>
            <a:ext cx="1953000" cy="1902300"/>
          </a:xfrm>
          <a:prstGeom prst="rect">
            <a:avLst/>
          </a:prstGeom>
          <a:solidFill>
            <a:srgbClr val="005696">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42"/>
          <p:cNvSpPr txBox="1"/>
          <p:nvPr/>
        </p:nvSpPr>
        <p:spPr>
          <a:xfrm>
            <a:off x="1021525" y="2315700"/>
            <a:ext cx="1636200" cy="12375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800"/>
              </a:spcBef>
              <a:spcAft>
                <a:spcPts val="0"/>
              </a:spcAft>
              <a:buClr>
                <a:schemeClr val="dk1"/>
              </a:buClr>
              <a:buSzPts val="1100"/>
              <a:buFont typeface="Arial"/>
              <a:buNone/>
            </a:pPr>
            <a:r>
              <a:rPr lang="en" sz="1900" b="0" i="0" u="none" strike="noStrike" cap="none">
                <a:solidFill>
                  <a:srgbClr val="005696"/>
                </a:solidFill>
                <a:latin typeface="Georgia"/>
                <a:ea typeface="Georgia"/>
                <a:cs typeface="Georgia"/>
                <a:sym typeface="Georgia"/>
              </a:rPr>
              <a:t>Privacy Obligation Documents (PODs)</a:t>
            </a:r>
            <a:endParaRPr sz="1400" b="0" i="0" u="none" strike="noStrike" cap="none">
              <a:solidFill>
                <a:srgbClr val="005696"/>
              </a:solidFill>
              <a:latin typeface="Arial"/>
              <a:ea typeface="Arial"/>
              <a:cs typeface="Arial"/>
              <a:sym typeface="Arial"/>
            </a:endParaRPr>
          </a:p>
        </p:txBody>
      </p:sp>
      <p:sp>
        <p:nvSpPr>
          <p:cNvPr id="410" name="Google Shape;410;p42"/>
          <p:cNvSpPr txBox="1"/>
          <p:nvPr/>
        </p:nvSpPr>
        <p:spPr>
          <a:xfrm>
            <a:off x="3583375" y="2195231"/>
            <a:ext cx="1724700" cy="15006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800"/>
              </a:spcBef>
              <a:spcAft>
                <a:spcPts val="0"/>
              </a:spcAft>
              <a:buClr>
                <a:schemeClr val="dk1"/>
              </a:buClr>
              <a:buSzPts val="1100"/>
              <a:buFont typeface="Arial"/>
              <a:buNone/>
            </a:pPr>
            <a:r>
              <a:rPr lang="en" sz="1900" b="0" i="0" u="none" strike="noStrike" cap="none">
                <a:solidFill>
                  <a:srgbClr val="005696"/>
                </a:solidFill>
                <a:latin typeface="Georgia"/>
                <a:ea typeface="Georgia"/>
                <a:cs typeface="Georgia"/>
                <a:sym typeface="Georgia"/>
              </a:rPr>
              <a:t>Global Education Security Standard (GESS)</a:t>
            </a:r>
            <a:endParaRPr sz="1400" b="0" i="0" u="none" strike="noStrike" cap="none">
              <a:solidFill>
                <a:srgbClr val="000000"/>
              </a:solidFill>
              <a:latin typeface="Arial"/>
              <a:ea typeface="Arial"/>
              <a:cs typeface="Arial"/>
              <a:sym typeface="Arial"/>
            </a:endParaRPr>
          </a:p>
        </p:txBody>
      </p:sp>
      <p:sp>
        <p:nvSpPr>
          <p:cNvPr id="411" name="Google Shape;411;p42"/>
          <p:cNvSpPr txBox="1"/>
          <p:nvPr/>
        </p:nvSpPr>
        <p:spPr>
          <a:xfrm>
            <a:off x="6281875" y="2578950"/>
            <a:ext cx="1515600" cy="7110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800"/>
              </a:spcBef>
              <a:spcAft>
                <a:spcPts val="0"/>
              </a:spcAft>
              <a:buClr>
                <a:schemeClr val="dk1"/>
              </a:buClr>
              <a:buSzPts val="1100"/>
              <a:buFont typeface="Arial"/>
              <a:buNone/>
            </a:pPr>
            <a:r>
              <a:rPr lang="en" sz="1900" b="0" i="0" u="none" strike="noStrike" cap="none">
                <a:solidFill>
                  <a:srgbClr val="005696"/>
                </a:solidFill>
                <a:latin typeface="Georgia"/>
                <a:ea typeface="Georgia"/>
                <a:cs typeface="Georgia"/>
                <a:sym typeface="Georgia"/>
              </a:rPr>
              <a:t>Putting it all together</a:t>
            </a:r>
            <a:endParaRPr sz="1400" b="0" i="0" u="none" strike="noStrike" cap="none">
              <a:solidFill>
                <a:srgbClr val="000000"/>
              </a:solidFill>
              <a:latin typeface="Arial"/>
              <a:ea typeface="Arial"/>
              <a:cs typeface="Arial"/>
              <a:sym typeface="Arial"/>
            </a:endParaRPr>
          </a:p>
        </p:txBody>
      </p:sp>
      <p:sp>
        <p:nvSpPr>
          <p:cNvPr id="412" name="Google Shape;412;p42"/>
          <p:cNvSpPr/>
          <p:nvPr/>
        </p:nvSpPr>
        <p:spPr>
          <a:xfrm>
            <a:off x="552275" y="2683500"/>
            <a:ext cx="424800" cy="424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42"/>
          <p:cNvSpPr txBox="1"/>
          <p:nvPr/>
        </p:nvSpPr>
        <p:spPr>
          <a:xfrm>
            <a:off x="618969" y="2638774"/>
            <a:ext cx="2280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FF671F"/>
                </a:solidFill>
                <a:latin typeface="Georgia"/>
                <a:ea typeface="Georgia"/>
                <a:cs typeface="Georgia"/>
                <a:sym typeface="Georgia"/>
              </a:rPr>
              <a:t>1</a:t>
            </a:r>
            <a:endParaRPr sz="1900" b="1" i="0" u="none" strike="noStrike" cap="none">
              <a:solidFill>
                <a:srgbClr val="FF671F"/>
              </a:solidFill>
              <a:latin typeface="Georgia"/>
              <a:ea typeface="Georgia"/>
              <a:cs typeface="Georgia"/>
              <a:sym typeface="Georgia"/>
            </a:endParaRPr>
          </a:p>
        </p:txBody>
      </p:sp>
      <p:sp>
        <p:nvSpPr>
          <p:cNvPr id="414" name="Google Shape;414;p42"/>
          <p:cNvSpPr/>
          <p:nvPr/>
        </p:nvSpPr>
        <p:spPr>
          <a:xfrm>
            <a:off x="3143075" y="2683500"/>
            <a:ext cx="424800" cy="424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42"/>
          <p:cNvSpPr txBox="1"/>
          <p:nvPr/>
        </p:nvSpPr>
        <p:spPr>
          <a:xfrm>
            <a:off x="3184404" y="2632432"/>
            <a:ext cx="2280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FF671F"/>
                </a:solidFill>
                <a:latin typeface="Georgia"/>
                <a:ea typeface="Georgia"/>
                <a:cs typeface="Georgia"/>
                <a:sym typeface="Georgia"/>
              </a:rPr>
              <a:t>2</a:t>
            </a:r>
            <a:endParaRPr sz="1900" b="1" i="0" u="none" strike="noStrike" cap="none">
              <a:solidFill>
                <a:srgbClr val="FF671F"/>
              </a:solidFill>
              <a:latin typeface="Georgia"/>
              <a:ea typeface="Georgia"/>
              <a:cs typeface="Georgia"/>
              <a:sym typeface="Georgia"/>
            </a:endParaRPr>
          </a:p>
        </p:txBody>
      </p:sp>
      <p:sp>
        <p:nvSpPr>
          <p:cNvPr id="416" name="Google Shape;416;p42"/>
          <p:cNvSpPr/>
          <p:nvPr/>
        </p:nvSpPr>
        <p:spPr>
          <a:xfrm>
            <a:off x="5733875" y="2683500"/>
            <a:ext cx="424800" cy="424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42"/>
          <p:cNvSpPr txBox="1"/>
          <p:nvPr/>
        </p:nvSpPr>
        <p:spPr>
          <a:xfrm>
            <a:off x="5781545" y="2619750"/>
            <a:ext cx="2280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FF671F"/>
                </a:solidFill>
                <a:latin typeface="Georgia"/>
                <a:ea typeface="Georgia"/>
                <a:cs typeface="Georgia"/>
                <a:sym typeface="Georgia"/>
              </a:rPr>
              <a:t>3</a:t>
            </a:r>
            <a:endParaRPr sz="1900" b="1" i="0" u="none" strike="noStrike" cap="none">
              <a:solidFill>
                <a:srgbClr val="FF671F"/>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3"/>
          <p:cNvSpPr txBox="1">
            <a:spLocks noGrp="1"/>
          </p:cNvSpPr>
          <p:nvPr>
            <p:ph type="title"/>
          </p:nvPr>
        </p:nvSpPr>
        <p:spPr>
          <a:xfrm>
            <a:off x="115200" y="71075"/>
            <a:ext cx="9028800" cy="642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66092"/>
              </a:buClr>
              <a:buSzPts val="4400"/>
              <a:buFont typeface="Calibri"/>
              <a:buNone/>
            </a:pPr>
            <a:r>
              <a:rPr lang="en" b="1">
                <a:solidFill>
                  <a:srgbClr val="005696"/>
                </a:solidFill>
                <a:latin typeface="Georgia"/>
                <a:ea typeface="Georgia"/>
                <a:cs typeface="Georgia"/>
                <a:sym typeface="Georgia"/>
              </a:rPr>
              <a:t>Unity Enabling Privacy Expectations</a:t>
            </a:r>
            <a:endParaRPr>
              <a:solidFill>
                <a:srgbClr val="005696"/>
              </a:solidFill>
              <a:latin typeface="Georgia"/>
              <a:ea typeface="Georgia"/>
              <a:cs typeface="Georgia"/>
              <a:sym typeface="Georgia"/>
            </a:endParaRPr>
          </a:p>
        </p:txBody>
      </p:sp>
      <p:sp>
        <p:nvSpPr>
          <p:cNvPr id="423" name="Google Shape;423;p43"/>
          <p:cNvSpPr/>
          <p:nvPr/>
        </p:nvSpPr>
        <p:spPr>
          <a:xfrm>
            <a:off x="370206" y="1172311"/>
            <a:ext cx="1366800" cy="4497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1200" b="0" i="0" u="none" strike="noStrike" cap="none">
                <a:solidFill>
                  <a:srgbClr val="FFFFFF"/>
                </a:solidFill>
                <a:latin typeface="Georgia"/>
                <a:ea typeface="Georgia"/>
                <a:cs typeface="Georgia"/>
                <a:sym typeface="Georgia"/>
              </a:rPr>
              <a:t>Header</a:t>
            </a:r>
            <a:endParaRPr sz="1200" b="0" i="0" u="none" strike="noStrike" cap="none">
              <a:solidFill>
                <a:srgbClr val="FFFFFF"/>
              </a:solidFill>
              <a:latin typeface="Georgia"/>
              <a:ea typeface="Georgia"/>
              <a:cs typeface="Georgia"/>
              <a:sym typeface="Georgia"/>
            </a:endParaRPr>
          </a:p>
        </p:txBody>
      </p:sp>
      <p:sp>
        <p:nvSpPr>
          <p:cNvPr id="424" name="Google Shape;424;p43"/>
          <p:cNvSpPr/>
          <p:nvPr/>
        </p:nvSpPr>
        <p:spPr>
          <a:xfrm>
            <a:off x="367569" y="2170482"/>
            <a:ext cx="1366800" cy="44970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1200" b="0" i="0" u="none" strike="noStrike" cap="none">
                <a:solidFill>
                  <a:srgbClr val="FFFFFF"/>
                </a:solidFill>
                <a:latin typeface="Georgia"/>
                <a:ea typeface="Georgia"/>
                <a:cs typeface="Georgia"/>
                <a:sym typeface="Georgia"/>
              </a:rPr>
              <a:t>Contract</a:t>
            </a:r>
            <a:endParaRPr sz="1200" b="0" i="0" u="none" strike="noStrike" cap="none">
              <a:solidFill>
                <a:srgbClr val="FFFFFF"/>
              </a:solidFill>
              <a:latin typeface="Georgia"/>
              <a:ea typeface="Georgia"/>
              <a:cs typeface="Georgia"/>
              <a:sym typeface="Georgia"/>
            </a:endParaRPr>
          </a:p>
        </p:txBody>
      </p:sp>
      <p:sp>
        <p:nvSpPr>
          <p:cNvPr id="425" name="Google Shape;425;p43"/>
          <p:cNvSpPr/>
          <p:nvPr/>
        </p:nvSpPr>
        <p:spPr>
          <a:xfrm>
            <a:off x="369573" y="2673736"/>
            <a:ext cx="1366800" cy="449700"/>
          </a:xfrm>
          <a:prstGeom prst="rect">
            <a:avLst/>
          </a:prstGeom>
          <a:solidFill>
            <a:srgbClr val="8DA9D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1200" b="0" i="0" u="none" strike="noStrike" cap="none">
                <a:solidFill>
                  <a:srgbClr val="434343"/>
                </a:solidFill>
                <a:latin typeface="Georgia"/>
                <a:ea typeface="Georgia"/>
                <a:cs typeface="Georgia"/>
                <a:sym typeface="Georgia"/>
              </a:rPr>
              <a:t>Legal obligations</a:t>
            </a:r>
            <a:endParaRPr sz="1200" b="0" i="0" u="none" strike="noStrike" cap="none">
              <a:solidFill>
                <a:srgbClr val="434343"/>
              </a:solidFill>
              <a:latin typeface="Georgia"/>
              <a:ea typeface="Georgia"/>
              <a:cs typeface="Georgia"/>
              <a:sym typeface="Georgia"/>
            </a:endParaRPr>
          </a:p>
        </p:txBody>
      </p:sp>
      <p:sp>
        <p:nvSpPr>
          <p:cNvPr id="426" name="Google Shape;426;p43"/>
          <p:cNvSpPr/>
          <p:nvPr/>
        </p:nvSpPr>
        <p:spPr>
          <a:xfrm>
            <a:off x="367569" y="3160185"/>
            <a:ext cx="1366800" cy="449700"/>
          </a:xfrm>
          <a:prstGeom prst="rect">
            <a:avLst/>
          </a:prstGeom>
          <a:solidFill>
            <a:srgbClr val="ED7D31"/>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1200" b="0" i="0" u="none" strike="noStrike" cap="none">
                <a:solidFill>
                  <a:srgbClr val="434343"/>
                </a:solidFill>
                <a:latin typeface="Georgia"/>
                <a:ea typeface="Georgia"/>
                <a:cs typeface="Georgia"/>
                <a:sym typeface="Georgia"/>
              </a:rPr>
              <a:t>Technical obligations</a:t>
            </a:r>
            <a:endParaRPr sz="1200" b="0" i="0" u="none" strike="noStrike" cap="none">
              <a:solidFill>
                <a:srgbClr val="434343"/>
              </a:solidFill>
              <a:latin typeface="Georgia"/>
              <a:ea typeface="Georgia"/>
              <a:cs typeface="Georgia"/>
              <a:sym typeface="Georgia"/>
            </a:endParaRPr>
          </a:p>
        </p:txBody>
      </p:sp>
      <p:sp>
        <p:nvSpPr>
          <p:cNvPr id="427" name="Google Shape;427;p43"/>
          <p:cNvSpPr/>
          <p:nvPr/>
        </p:nvSpPr>
        <p:spPr>
          <a:xfrm>
            <a:off x="3254766" y="4149888"/>
            <a:ext cx="1366800" cy="449700"/>
          </a:xfrm>
          <a:prstGeom prst="rect">
            <a:avLst/>
          </a:prstGeom>
          <a:solidFill>
            <a:srgbClr val="548135"/>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Georgia"/>
                <a:ea typeface="Georgia"/>
                <a:cs typeface="Georgia"/>
                <a:sym typeface="Georgia"/>
              </a:rPr>
              <a:t>Data sub-processor details</a:t>
            </a:r>
            <a:endParaRPr sz="1000" b="0" i="0" u="none" strike="noStrike" cap="none">
              <a:solidFill>
                <a:srgbClr val="FFFFFF"/>
              </a:solidFill>
              <a:latin typeface="Georgia"/>
              <a:ea typeface="Georgia"/>
              <a:cs typeface="Georgia"/>
              <a:sym typeface="Georgia"/>
            </a:endParaRPr>
          </a:p>
        </p:txBody>
      </p:sp>
      <p:sp>
        <p:nvSpPr>
          <p:cNvPr id="428" name="Google Shape;428;p43"/>
          <p:cNvSpPr/>
          <p:nvPr/>
        </p:nvSpPr>
        <p:spPr>
          <a:xfrm>
            <a:off x="367569" y="4149888"/>
            <a:ext cx="1366800" cy="449700"/>
          </a:xfrm>
          <a:prstGeom prst="rect">
            <a:avLst/>
          </a:prstGeom>
          <a:solidFill>
            <a:srgbClr val="C4E0B2"/>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1200" b="0" i="0" u="none" strike="noStrike" cap="none">
                <a:solidFill>
                  <a:srgbClr val="434343"/>
                </a:solidFill>
                <a:latin typeface="Georgia"/>
                <a:ea typeface="Georgia"/>
                <a:cs typeface="Georgia"/>
                <a:sym typeface="Georgia"/>
              </a:rPr>
              <a:t>Data controller obligations</a:t>
            </a:r>
            <a:endParaRPr sz="1200" b="0" i="0" u="none" strike="noStrike" cap="none">
              <a:solidFill>
                <a:srgbClr val="434343"/>
              </a:solidFill>
              <a:latin typeface="Georgia"/>
              <a:ea typeface="Georgia"/>
              <a:cs typeface="Georgia"/>
              <a:sym typeface="Georgia"/>
            </a:endParaRPr>
          </a:p>
        </p:txBody>
      </p:sp>
      <p:sp>
        <p:nvSpPr>
          <p:cNvPr id="429" name="Google Shape;429;p43"/>
          <p:cNvSpPr/>
          <p:nvPr/>
        </p:nvSpPr>
        <p:spPr>
          <a:xfrm>
            <a:off x="4667837" y="1172311"/>
            <a:ext cx="665400" cy="3588000"/>
          </a:xfrm>
          <a:prstGeom prst="rightBrace">
            <a:avLst>
              <a:gd name="adj1" fmla="val 0"/>
              <a:gd name="adj2" fmla="val 5029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0" name="Google Shape;430;p43"/>
          <p:cNvSpPr txBox="1"/>
          <p:nvPr/>
        </p:nvSpPr>
        <p:spPr>
          <a:xfrm>
            <a:off x="5333317" y="2195077"/>
            <a:ext cx="3561000" cy="19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rgbClr val="434343"/>
                </a:solidFill>
                <a:latin typeface="Georgia"/>
                <a:ea typeface="Georgia"/>
                <a:cs typeface="Georgia"/>
                <a:sym typeface="Georgia"/>
              </a:rPr>
              <a:t>Automate Contract Clause Expectations Exchange and Vendor Verification</a:t>
            </a:r>
            <a:endParaRPr sz="1200" b="0" i="0" u="none" strike="noStrike" cap="none">
              <a:solidFill>
                <a:srgbClr val="434343"/>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rgbClr val="434343"/>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2200"/>
              <a:buFont typeface="Arial"/>
              <a:buNone/>
            </a:pPr>
            <a:r>
              <a:rPr lang="en" sz="2200" b="1" i="1" u="none" strike="noStrike" cap="none">
                <a:solidFill>
                  <a:srgbClr val="434343"/>
                </a:solidFill>
                <a:latin typeface="Georgia"/>
                <a:ea typeface="Georgia"/>
                <a:cs typeface="Georgia"/>
                <a:sym typeface="Georgia"/>
              </a:rPr>
              <a:t>The “POD”</a:t>
            </a:r>
            <a:endParaRPr sz="1200" b="0" i="0" u="none" strike="noStrike" cap="none">
              <a:solidFill>
                <a:srgbClr val="434343"/>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434343"/>
                </a:solidFill>
                <a:latin typeface="Georgia"/>
                <a:ea typeface="Georgia"/>
                <a:cs typeface="Georgia"/>
                <a:sym typeface="Georgia"/>
              </a:rPr>
              <a:t>(Privacy Object Document)</a:t>
            </a:r>
            <a:endParaRPr sz="1200" b="0" i="0" u="none" strike="noStrike" cap="none">
              <a:solidFill>
                <a:srgbClr val="434343"/>
              </a:solidFill>
              <a:latin typeface="Georgia"/>
              <a:ea typeface="Georgia"/>
              <a:cs typeface="Georgia"/>
              <a:sym typeface="Georgia"/>
            </a:endParaRPr>
          </a:p>
        </p:txBody>
      </p:sp>
      <p:cxnSp>
        <p:nvCxnSpPr>
          <p:cNvPr id="431" name="Google Shape;431;p43"/>
          <p:cNvCxnSpPr/>
          <p:nvPr/>
        </p:nvCxnSpPr>
        <p:spPr>
          <a:xfrm>
            <a:off x="2098031" y="1172311"/>
            <a:ext cx="2592900" cy="0"/>
          </a:xfrm>
          <a:prstGeom prst="straightConnector1">
            <a:avLst/>
          </a:prstGeom>
          <a:noFill/>
          <a:ln w="9525" cap="flat" cmpd="sng">
            <a:solidFill>
              <a:srgbClr val="4A7DBA"/>
            </a:solidFill>
            <a:prstDash val="dash"/>
            <a:round/>
            <a:headEnd type="none" w="sm" len="sm"/>
            <a:tailEnd type="none" w="sm" len="sm"/>
          </a:ln>
        </p:spPr>
      </p:cxnSp>
      <p:cxnSp>
        <p:nvCxnSpPr>
          <p:cNvPr id="432" name="Google Shape;432;p43"/>
          <p:cNvCxnSpPr/>
          <p:nvPr/>
        </p:nvCxnSpPr>
        <p:spPr>
          <a:xfrm>
            <a:off x="2098031" y="4760070"/>
            <a:ext cx="2592900" cy="0"/>
          </a:xfrm>
          <a:prstGeom prst="straightConnector1">
            <a:avLst/>
          </a:prstGeom>
          <a:noFill/>
          <a:ln w="9525" cap="flat" cmpd="sng">
            <a:solidFill>
              <a:srgbClr val="4A7DBA"/>
            </a:solidFill>
            <a:prstDash val="dash"/>
            <a:round/>
            <a:headEnd type="none" w="sm" len="sm"/>
            <a:tailEnd type="none" w="sm" len="sm"/>
          </a:ln>
        </p:spPr>
      </p:cxnSp>
      <p:sp>
        <p:nvSpPr>
          <p:cNvPr id="433" name="Google Shape;433;p43"/>
          <p:cNvSpPr/>
          <p:nvPr/>
        </p:nvSpPr>
        <p:spPr>
          <a:xfrm>
            <a:off x="1823845" y="4149888"/>
            <a:ext cx="1366800" cy="449700"/>
          </a:xfrm>
          <a:prstGeom prst="rect">
            <a:avLst/>
          </a:prstGeom>
          <a:solidFill>
            <a:srgbClr val="A8D08C"/>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1200" b="0" i="0" u="none" strike="noStrike" cap="none">
                <a:solidFill>
                  <a:srgbClr val="434343"/>
                </a:solidFill>
                <a:latin typeface="Georgia"/>
                <a:ea typeface="Georgia"/>
                <a:cs typeface="Georgia"/>
                <a:sym typeface="Georgia"/>
              </a:rPr>
              <a:t>Data processor obligations</a:t>
            </a:r>
            <a:endParaRPr sz="1200" b="0" i="0" u="none" strike="noStrike" cap="none">
              <a:solidFill>
                <a:srgbClr val="434343"/>
              </a:solidFill>
              <a:latin typeface="Georgia"/>
              <a:ea typeface="Georgia"/>
              <a:cs typeface="Georgia"/>
              <a:sym typeface="Georgia"/>
            </a:endParaRPr>
          </a:p>
        </p:txBody>
      </p:sp>
      <p:sp>
        <p:nvSpPr>
          <p:cNvPr id="434" name="Google Shape;434;p43"/>
          <p:cNvSpPr/>
          <p:nvPr/>
        </p:nvSpPr>
        <p:spPr>
          <a:xfrm>
            <a:off x="3240767" y="3642892"/>
            <a:ext cx="1366800" cy="449700"/>
          </a:xfrm>
          <a:prstGeom prst="rect">
            <a:avLst/>
          </a:prstGeom>
          <a:solidFill>
            <a:srgbClr val="FABF8E"/>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434343"/>
                </a:solidFill>
                <a:latin typeface="Georgia"/>
                <a:ea typeface="Georgia"/>
                <a:cs typeface="Georgia"/>
                <a:sym typeface="Georgia"/>
              </a:rPr>
              <a:t>Data deletion obligations</a:t>
            </a:r>
            <a:endParaRPr sz="1200" b="0" i="0" u="none" strike="noStrike" cap="none">
              <a:solidFill>
                <a:srgbClr val="434343"/>
              </a:solidFill>
              <a:latin typeface="Georgia"/>
              <a:ea typeface="Georgia"/>
              <a:cs typeface="Georgia"/>
              <a:sym typeface="Georgia"/>
            </a:endParaRPr>
          </a:p>
        </p:txBody>
      </p:sp>
      <p:sp>
        <p:nvSpPr>
          <p:cNvPr id="435" name="Google Shape;435;p43"/>
          <p:cNvSpPr/>
          <p:nvPr/>
        </p:nvSpPr>
        <p:spPr>
          <a:xfrm>
            <a:off x="367569" y="1677185"/>
            <a:ext cx="1366800" cy="449700"/>
          </a:xfrm>
          <a:prstGeom prst="rect">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1200" b="0" i="0" u="none" strike="noStrike" cap="none">
                <a:solidFill>
                  <a:srgbClr val="FFFFFF"/>
                </a:solidFill>
                <a:latin typeface="Georgia"/>
                <a:ea typeface="Georgia"/>
                <a:cs typeface="Georgia"/>
                <a:sym typeface="Georgia"/>
              </a:rPr>
              <a:t>POD – Technical applicability</a:t>
            </a:r>
            <a:endParaRPr sz="1200" b="0" i="0" u="none" strike="noStrike" cap="none">
              <a:solidFill>
                <a:srgbClr val="FFFFFF"/>
              </a:solidFill>
              <a:latin typeface="Georgia"/>
              <a:ea typeface="Georgia"/>
              <a:cs typeface="Georgia"/>
              <a:sym typeface="Georgia"/>
            </a:endParaRPr>
          </a:p>
        </p:txBody>
      </p:sp>
      <p:sp>
        <p:nvSpPr>
          <p:cNvPr id="436" name="Google Shape;436;p43"/>
          <p:cNvSpPr/>
          <p:nvPr/>
        </p:nvSpPr>
        <p:spPr>
          <a:xfrm>
            <a:off x="1823845" y="3160185"/>
            <a:ext cx="1366800" cy="449700"/>
          </a:xfrm>
          <a:prstGeom prst="rect">
            <a:avLst/>
          </a:prstGeom>
          <a:solidFill>
            <a:srgbClr val="FABF8E"/>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1200" b="0" i="0" u="none" strike="noStrike" cap="none">
                <a:solidFill>
                  <a:srgbClr val="434343"/>
                </a:solidFill>
                <a:latin typeface="Georgia"/>
                <a:ea typeface="Georgia"/>
                <a:cs typeface="Georgia"/>
                <a:sym typeface="Georgia"/>
              </a:rPr>
              <a:t>Data access</a:t>
            </a:r>
            <a:endParaRPr sz="1200" b="0" i="0" u="none" strike="noStrike" cap="none">
              <a:solidFill>
                <a:srgbClr val="434343"/>
              </a:solidFill>
              <a:latin typeface="Georgia"/>
              <a:ea typeface="Georgia"/>
              <a:cs typeface="Georgia"/>
              <a:sym typeface="Georgia"/>
            </a:endParaRPr>
          </a:p>
        </p:txBody>
      </p:sp>
      <p:sp>
        <p:nvSpPr>
          <p:cNvPr id="437" name="Google Shape;437;p43"/>
          <p:cNvSpPr/>
          <p:nvPr/>
        </p:nvSpPr>
        <p:spPr>
          <a:xfrm>
            <a:off x="1823845" y="3642892"/>
            <a:ext cx="1366800" cy="449700"/>
          </a:xfrm>
          <a:prstGeom prst="rect">
            <a:avLst/>
          </a:prstGeom>
          <a:solidFill>
            <a:srgbClr val="FABF8E"/>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1200" b="0" i="0" u="none" strike="noStrike" cap="none">
                <a:solidFill>
                  <a:srgbClr val="434343"/>
                </a:solidFill>
                <a:latin typeface="Georgia"/>
                <a:ea typeface="Georgia"/>
                <a:cs typeface="Georgia"/>
                <a:sym typeface="Georgia"/>
              </a:rPr>
              <a:t>Condition list</a:t>
            </a:r>
            <a:endParaRPr sz="1200" b="0" i="0" u="none" strike="noStrike" cap="none">
              <a:solidFill>
                <a:srgbClr val="434343"/>
              </a:solidFill>
              <a:latin typeface="Georgia"/>
              <a:ea typeface="Georgia"/>
              <a:cs typeface="Georgia"/>
              <a:sym typeface="Georgia"/>
            </a:endParaRPr>
          </a:p>
        </p:txBody>
      </p:sp>
      <p:sp>
        <p:nvSpPr>
          <p:cNvPr id="438" name="Google Shape;438;p43"/>
          <p:cNvSpPr/>
          <p:nvPr/>
        </p:nvSpPr>
        <p:spPr>
          <a:xfrm>
            <a:off x="3245841" y="3159576"/>
            <a:ext cx="1366800" cy="449700"/>
          </a:xfrm>
          <a:prstGeom prst="rect">
            <a:avLst/>
          </a:prstGeom>
          <a:solidFill>
            <a:srgbClr val="FABF8E"/>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1200" b="0" i="0" u="none" strike="noStrike" cap="none">
                <a:solidFill>
                  <a:srgbClr val="434343"/>
                </a:solidFill>
                <a:latin typeface="Georgia"/>
                <a:ea typeface="Georgia"/>
                <a:cs typeface="Georgia"/>
                <a:sym typeface="Georgia"/>
              </a:rPr>
              <a:t>Subject specific obligations</a:t>
            </a:r>
            <a:endParaRPr sz="1200" b="0" i="0" u="none" strike="noStrike" cap="none">
              <a:solidFill>
                <a:srgbClr val="434343"/>
              </a:solidFill>
              <a:latin typeface="Georgia"/>
              <a:ea typeface="Georgia"/>
              <a:cs typeface="Georgia"/>
              <a:sym typeface="Georgia"/>
            </a:endParaRPr>
          </a:p>
        </p:txBody>
      </p:sp>
      <p:pic>
        <p:nvPicPr>
          <p:cNvPr id="439" name="Google Shape;439;p43"/>
          <p:cNvPicPr preferRelativeResize="0"/>
          <p:nvPr/>
        </p:nvPicPr>
        <p:blipFill rotWithShape="1">
          <a:blip r:embed="rId3">
            <a:alphaModFix/>
          </a:blip>
          <a:srcRect/>
          <a:stretch/>
        </p:blipFill>
        <p:spPr>
          <a:xfrm>
            <a:off x="5905324" y="869375"/>
            <a:ext cx="2592900" cy="866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45"/>
          <p:cNvPicPr preferRelativeResize="0"/>
          <p:nvPr/>
        </p:nvPicPr>
        <p:blipFill rotWithShape="1">
          <a:blip r:embed="rId3">
            <a:alphaModFix/>
          </a:blip>
          <a:srcRect/>
          <a:stretch/>
        </p:blipFill>
        <p:spPr>
          <a:xfrm>
            <a:off x="1410977" y="0"/>
            <a:ext cx="6285133" cy="5143502"/>
          </a:xfrm>
          <a:prstGeom prst="rect">
            <a:avLst/>
          </a:prstGeom>
          <a:noFill/>
          <a:ln>
            <a:noFill/>
          </a:ln>
        </p:spPr>
      </p:pic>
      <p:pic>
        <p:nvPicPr>
          <p:cNvPr id="450" name="Google Shape;450;p45"/>
          <p:cNvPicPr preferRelativeResize="0"/>
          <p:nvPr/>
        </p:nvPicPr>
        <p:blipFill rotWithShape="1">
          <a:blip r:embed="rId4">
            <a:alphaModFix/>
          </a:blip>
          <a:srcRect t="7661" r="1224" b="2093"/>
          <a:stretch/>
        </p:blipFill>
        <p:spPr>
          <a:xfrm>
            <a:off x="1687350" y="211525"/>
            <a:ext cx="5738498" cy="36462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46"/>
          <p:cNvPicPr preferRelativeResize="0"/>
          <p:nvPr/>
        </p:nvPicPr>
        <p:blipFill rotWithShape="1">
          <a:blip r:embed="rId3">
            <a:alphaModFix/>
          </a:blip>
          <a:srcRect/>
          <a:stretch/>
        </p:blipFill>
        <p:spPr>
          <a:xfrm>
            <a:off x="1410977" y="0"/>
            <a:ext cx="6285133" cy="5143502"/>
          </a:xfrm>
          <a:prstGeom prst="rect">
            <a:avLst/>
          </a:prstGeom>
          <a:noFill/>
          <a:ln>
            <a:noFill/>
          </a:ln>
        </p:spPr>
      </p:pic>
      <p:pic>
        <p:nvPicPr>
          <p:cNvPr id="456" name="Google Shape;456;p46"/>
          <p:cNvPicPr preferRelativeResize="0"/>
          <p:nvPr/>
        </p:nvPicPr>
        <p:blipFill rotWithShape="1">
          <a:blip r:embed="rId4">
            <a:alphaModFix/>
          </a:blip>
          <a:srcRect l="482" t="7794" r="1131" b="4922"/>
          <a:stretch/>
        </p:blipFill>
        <p:spPr>
          <a:xfrm>
            <a:off x="1617600" y="254275"/>
            <a:ext cx="5818998" cy="3551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3"/>
          <p:cNvSpPr txBox="1">
            <a:spLocks noGrp="1"/>
          </p:cNvSpPr>
          <p:nvPr>
            <p:ph type="title"/>
          </p:nvPr>
        </p:nvSpPr>
        <p:spPr>
          <a:xfrm>
            <a:off x="115200" y="71075"/>
            <a:ext cx="9028800" cy="642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366092"/>
              </a:buClr>
              <a:buSzPts val="4400"/>
              <a:buFont typeface="Calibri"/>
              <a:buNone/>
            </a:pPr>
            <a:r>
              <a:rPr lang="en" b="1" dirty="0">
                <a:solidFill>
                  <a:srgbClr val="005696"/>
                </a:solidFill>
                <a:latin typeface="Georgia"/>
                <a:ea typeface="Georgia"/>
                <a:cs typeface="Georgia"/>
                <a:sym typeface="Georgia"/>
              </a:rPr>
              <a:t>PESC Postsecondary Electronic Standards Council</a:t>
            </a:r>
            <a:endParaRPr dirty="0">
              <a:solidFill>
                <a:srgbClr val="005696"/>
              </a:solidFill>
              <a:latin typeface="Georgia"/>
              <a:ea typeface="Georgia"/>
              <a:cs typeface="Georgia"/>
              <a:sym typeface="Georgia"/>
            </a:endParaRPr>
          </a:p>
        </p:txBody>
      </p:sp>
      <p:pic>
        <p:nvPicPr>
          <p:cNvPr id="3" name="Picture 2">
            <a:extLst>
              <a:ext uri="{FF2B5EF4-FFF2-40B4-BE49-F238E27FC236}">
                <a16:creationId xmlns:a16="http://schemas.microsoft.com/office/drawing/2014/main" id="{2802EEB7-60AC-CC1B-A7E5-E116793F2EC3}"/>
              </a:ext>
            </a:extLst>
          </p:cNvPr>
          <p:cNvPicPr>
            <a:picLocks noChangeAspect="1"/>
          </p:cNvPicPr>
          <p:nvPr/>
        </p:nvPicPr>
        <p:blipFill>
          <a:blip r:embed="rId3"/>
          <a:stretch>
            <a:fillRect/>
          </a:stretch>
        </p:blipFill>
        <p:spPr>
          <a:xfrm>
            <a:off x="174559" y="639778"/>
            <a:ext cx="1307654" cy="546703"/>
          </a:xfrm>
          <a:prstGeom prst="rect">
            <a:avLst/>
          </a:prstGeom>
        </p:spPr>
      </p:pic>
      <p:pic>
        <p:nvPicPr>
          <p:cNvPr id="5" name="Picture 4">
            <a:extLst>
              <a:ext uri="{FF2B5EF4-FFF2-40B4-BE49-F238E27FC236}">
                <a16:creationId xmlns:a16="http://schemas.microsoft.com/office/drawing/2014/main" id="{5F48BFFC-049C-415A-BF50-CED9AF62BC04}"/>
              </a:ext>
            </a:extLst>
          </p:cNvPr>
          <p:cNvPicPr>
            <a:picLocks noChangeAspect="1"/>
          </p:cNvPicPr>
          <p:nvPr/>
        </p:nvPicPr>
        <p:blipFill>
          <a:blip r:embed="rId4"/>
          <a:stretch>
            <a:fillRect/>
          </a:stretch>
        </p:blipFill>
        <p:spPr>
          <a:xfrm>
            <a:off x="1821426" y="713675"/>
            <a:ext cx="5721978" cy="4329224"/>
          </a:xfrm>
          <a:prstGeom prst="rect">
            <a:avLst/>
          </a:prstGeom>
        </p:spPr>
      </p:pic>
    </p:spTree>
    <p:extLst>
      <p:ext uri="{BB962C8B-B14F-4D97-AF65-F5344CB8AC3E}">
        <p14:creationId xmlns:p14="http://schemas.microsoft.com/office/powerpoint/2010/main" val="1265282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443"/>
        <p:cNvGrpSpPr/>
        <p:nvPr/>
      </p:nvGrpSpPr>
      <p:grpSpPr>
        <a:xfrm>
          <a:off x="0" y="0"/>
          <a:ext cx="0" cy="0"/>
          <a:chOff x="0" y="0"/>
          <a:chExt cx="0" cy="0"/>
        </a:xfrm>
      </p:grpSpPr>
      <p:pic>
        <p:nvPicPr>
          <p:cNvPr id="444" name="Google Shape;444;p44"/>
          <p:cNvPicPr preferRelativeResize="0"/>
          <p:nvPr/>
        </p:nvPicPr>
        <p:blipFill>
          <a:blip r:embed="rId3">
            <a:alphaModFix/>
          </a:blip>
          <a:stretch>
            <a:fillRect/>
          </a:stretch>
        </p:blipFill>
        <p:spPr>
          <a:xfrm>
            <a:off x="1644325" y="108800"/>
            <a:ext cx="5927550" cy="4445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47"/>
          <p:cNvPicPr preferRelativeResize="0"/>
          <p:nvPr/>
        </p:nvPicPr>
        <p:blipFill rotWithShape="1">
          <a:blip r:embed="rId3">
            <a:alphaModFix/>
          </a:blip>
          <a:srcRect t="6038" b="9857"/>
          <a:stretch/>
        </p:blipFill>
        <p:spPr>
          <a:xfrm>
            <a:off x="-14700" y="0"/>
            <a:ext cx="9173400" cy="5143501"/>
          </a:xfrm>
          <a:prstGeom prst="rect">
            <a:avLst/>
          </a:prstGeom>
          <a:noFill/>
          <a:ln>
            <a:noFill/>
          </a:ln>
        </p:spPr>
      </p:pic>
      <p:sp>
        <p:nvSpPr>
          <p:cNvPr id="463" name="Google Shape;463;p47"/>
          <p:cNvSpPr/>
          <p:nvPr/>
        </p:nvSpPr>
        <p:spPr>
          <a:xfrm>
            <a:off x="-30900" y="517625"/>
            <a:ext cx="1773600" cy="862800"/>
          </a:xfrm>
          <a:prstGeom prst="rect">
            <a:avLst/>
          </a:prstGeom>
          <a:solidFill>
            <a:srgbClr val="005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7"/>
          <p:cNvSpPr txBox="1"/>
          <p:nvPr/>
        </p:nvSpPr>
        <p:spPr>
          <a:xfrm>
            <a:off x="231325" y="664325"/>
            <a:ext cx="2273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FFFFFF"/>
                </a:solidFill>
                <a:latin typeface="Georgia"/>
                <a:ea typeface="Georgia"/>
                <a:cs typeface="Georgia"/>
                <a:sym typeface="Georgia"/>
              </a:rPr>
              <a:t>Q &amp; A</a:t>
            </a:r>
            <a:endParaRPr sz="2500" b="1">
              <a:solidFill>
                <a:srgbClr val="FFFFFF"/>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3"/>
          <p:cNvPicPr preferRelativeResize="0"/>
          <p:nvPr/>
        </p:nvPicPr>
        <p:blipFill>
          <a:blip r:embed="rId3">
            <a:alphaModFix/>
          </a:blip>
          <a:stretch>
            <a:fillRect/>
          </a:stretch>
        </p:blipFill>
        <p:spPr>
          <a:xfrm>
            <a:off x="391675" y="1269175"/>
            <a:ext cx="8255051" cy="3874325"/>
          </a:xfrm>
          <a:prstGeom prst="rect">
            <a:avLst/>
          </a:prstGeom>
          <a:noFill/>
          <a:ln>
            <a:noFill/>
          </a:ln>
        </p:spPr>
      </p:pic>
      <p:pic>
        <p:nvPicPr>
          <p:cNvPr id="304" name="Google Shape;304;p33"/>
          <p:cNvPicPr preferRelativeResize="0"/>
          <p:nvPr/>
        </p:nvPicPr>
        <p:blipFill rotWithShape="1">
          <a:blip r:embed="rId4">
            <a:alphaModFix/>
          </a:blip>
          <a:srcRect/>
          <a:stretch/>
        </p:blipFill>
        <p:spPr>
          <a:xfrm>
            <a:off x="98025" y="145400"/>
            <a:ext cx="2018550" cy="955900"/>
          </a:xfrm>
          <a:prstGeom prst="rect">
            <a:avLst/>
          </a:prstGeom>
          <a:noFill/>
          <a:ln>
            <a:noFill/>
          </a:ln>
        </p:spPr>
      </p:pic>
      <p:sp>
        <p:nvSpPr>
          <p:cNvPr id="305" name="Google Shape;305;p33"/>
          <p:cNvSpPr txBox="1"/>
          <p:nvPr/>
        </p:nvSpPr>
        <p:spPr>
          <a:xfrm>
            <a:off x="2805075" y="69250"/>
            <a:ext cx="64020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rgbClr val="FF671F"/>
                </a:solidFill>
                <a:latin typeface="Georgia"/>
                <a:ea typeface="Georgia"/>
                <a:cs typeface="Georgia"/>
                <a:sym typeface="Georgia"/>
              </a:rPr>
              <a:t>Increased interoperability without the inclusion of privacy requirements </a:t>
            </a:r>
            <a:endParaRPr sz="2000" b="1">
              <a:solidFill>
                <a:srgbClr val="FF671F"/>
              </a:solidFill>
              <a:latin typeface="Georgia"/>
              <a:ea typeface="Georgia"/>
              <a:cs typeface="Georgia"/>
              <a:sym typeface="Georgia"/>
            </a:endParaRPr>
          </a:p>
          <a:p>
            <a:pPr marL="0" lvl="0" indent="0" algn="ctr" rtl="0">
              <a:spcBef>
                <a:spcPts val="0"/>
              </a:spcBef>
              <a:spcAft>
                <a:spcPts val="0"/>
              </a:spcAft>
              <a:buNone/>
            </a:pPr>
            <a:r>
              <a:rPr lang="en" sz="2000" b="1">
                <a:solidFill>
                  <a:srgbClr val="FF671F"/>
                </a:solidFill>
                <a:latin typeface="Georgia"/>
                <a:ea typeface="Georgia"/>
                <a:cs typeface="Georgia"/>
                <a:sym typeface="Georgia"/>
              </a:rPr>
              <a:t>= increased RISK</a:t>
            </a:r>
            <a:endParaRPr sz="2000" b="1">
              <a:solidFill>
                <a:srgbClr val="FF671F"/>
              </a:solidFill>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21"/>
          <p:cNvSpPr txBox="1"/>
          <p:nvPr/>
        </p:nvSpPr>
        <p:spPr>
          <a:xfrm>
            <a:off x="4282350" y="868125"/>
            <a:ext cx="4471500" cy="438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005696"/>
                </a:solidFill>
                <a:latin typeface="Georgia"/>
                <a:ea typeface="Georgia"/>
                <a:cs typeface="Georgia"/>
                <a:sym typeface="Georgia"/>
              </a:rPr>
              <a:t>Agenda</a:t>
            </a:r>
            <a:endParaRPr sz="2500" b="1">
              <a:solidFill>
                <a:srgbClr val="005696"/>
              </a:solidFill>
              <a:latin typeface="Georgia"/>
              <a:ea typeface="Georgia"/>
              <a:cs typeface="Georgia"/>
              <a:sym typeface="Georgia"/>
            </a:endParaRPr>
          </a:p>
          <a:p>
            <a:pPr marL="0" lvl="0" indent="0" algn="l" rtl="0">
              <a:spcBef>
                <a:spcPts val="0"/>
              </a:spcBef>
              <a:spcAft>
                <a:spcPts val="0"/>
              </a:spcAft>
              <a:buNone/>
            </a:pPr>
            <a:endParaRPr sz="2000">
              <a:solidFill>
                <a:srgbClr val="434343"/>
              </a:solidFill>
              <a:latin typeface="Georgia"/>
              <a:ea typeface="Georgia"/>
              <a:cs typeface="Georgia"/>
              <a:sym typeface="Georgia"/>
            </a:endParaRPr>
          </a:p>
          <a:p>
            <a:pPr marL="457200" lvl="0" indent="-323850" algn="l" rtl="0">
              <a:spcBef>
                <a:spcPts val="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Introductions</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Privacy 101</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A4L Overview</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SDPC Introduction</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Resource Registry </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National Data Privacy Agreement</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Best Practices Across the U.S.</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Next Steps for New Alliances</a:t>
            </a:r>
            <a:endParaRPr sz="1500">
              <a:solidFill>
                <a:srgbClr val="434343"/>
              </a:solidFill>
              <a:latin typeface="Georgia"/>
              <a:ea typeface="Georgia"/>
              <a:cs typeface="Georgia"/>
              <a:sym typeface="Georgia"/>
            </a:endParaRPr>
          </a:p>
          <a:p>
            <a:pPr marL="457200" lvl="0" indent="-323850" algn="l" rtl="0">
              <a:spcBef>
                <a:spcPts val="1000"/>
              </a:spcBef>
              <a:spcAft>
                <a:spcPts val="0"/>
              </a:spcAft>
              <a:buClr>
                <a:srgbClr val="FF671F"/>
              </a:buClr>
              <a:buSzPts val="1500"/>
              <a:buFont typeface="Georgia"/>
              <a:buChar char="●"/>
            </a:pPr>
            <a:r>
              <a:rPr lang="en" sz="1500">
                <a:solidFill>
                  <a:srgbClr val="434343"/>
                </a:solidFill>
                <a:latin typeface="Georgia"/>
                <a:ea typeface="Georgia"/>
                <a:cs typeface="Georgia"/>
                <a:sym typeface="Georgia"/>
              </a:rPr>
              <a:t>Looking Forward</a:t>
            </a:r>
            <a:endParaRPr sz="1500">
              <a:solidFill>
                <a:srgbClr val="434343"/>
              </a:solidFill>
              <a:latin typeface="Georgia"/>
              <a:ea typeface="Georgia"/>
              <a:cs typeface="Georgia"/>
              <a:sym typeface="Georgia"/>
            </a:endParaRPr>
          </a:p>
          <a:p>
            <a:pPr marL="0" lvl="0" indent="0" algn="l" rtl="0">
              <a:spcBef>
                <a:spcPts val="1000"/>
              </a:spcBef>
              <a:spcAft>
                <a:spcPts val="1000"/>
              </a:spcAft>
              <a:buNone/>
            </a:pPr>
            <a:endParaRPr sz="1800">
              <a:solidFill>
                <a:srgbClr val="434343"/>
              </a:solidFill>
              <a:latin typeface="Georgia"/>
              <a:ea typeface="Georgia"/>
              <a:cs typeface="Georgia"/>
              <a:sym typeface="Georgia"/>
            </a:endParaRPr>
          </a:p>
        </p:txBody>
      </p:sp>
      <p:cxnSp>
        <p:nvCxnSpPr>
          <p:cNvPr id="138" name="Google Shape;138;p21"/>
          <p:cNvCxnSpPr/>
          <p:nvPr/>
        </p:nvCxnSpPr>
        <p:spPr>
          <a:xfrm>
            <a:off x="3243157" y="3994323"/>
            <a:ext cx="5449800" cy="0"/>
          </a:xfrm>
          <a:prstGeom prst="straightConnector1">
            <a:avLst/>
          </a:prstGeom>
          <a:noFill/>
          <a:ln w="22225" cap="flat" cmpd="sng">
            <a:solidFill>
              <a:schemeClr val="lt1"/>
            </a:solidFill>
            <a:prstDash val="solid"/>
            <a:miter lim="800000"/>
            <a:headEnd type="none" w="sm" len="sm"/>
            <a:tailEnd type="none" w="sm" len="sm"/>
          </a:ln>
        </p:spPr>
      </p:cxnSp>
      <p:pic>
        <p:nvPicPr>
          <p:cNvPr id="139" name="Google Shape;139;p21" descr="The Virginia Department of Education Banner"/>
          <p:cNvPicPr preferRelativeResize="0"/>
          <p:nvPr/>
        </p:nvPicPr>
        <p:blipFill rotWithShape="1">
          <a:blip r:embed="rId3">
            <a:alphaModFix/>
          </a:blip>
          <a:srcRect/>
          <a:stretch/>
        </p:blipFill>
        <p:spPr>
          <a:xfrm>
            <a:off x="4524375" y="2524125"/>
            <a:ext cx="95250" cy="95250"/>
          </a:xfrm>
          <a:prstGeom prst="rect">
            <a:avLst/>
          </a:prstGeom>
          <a:noFill/>
          <a:ln>
            <a:noFill/>
          </a:ln>
        </p:spPr>
      </p:pic>
      <p:sp>
        <p:nvSpPr>
          <p:cNvPr id="140" name="Google Shape;140;p21"/>
          <p:cNvSpPr txBox="1"/>
          <p:nvPr/>
        </p:nvSpPr>
        <p:spPr>
          <a:xfrm>
            <a:off x="540650" y="1052075"/>
            <a:ext cx="824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1" name="Google Shape;141;p21"/>
          <p:cNvSpPr txBox="1"/>
          <p:nvPr/>
        </p:nvSpPr>
        <p:spPr>
          <a:xfrm>
            <a:off x="1517900" y="165525"/>
            <a:ext cx="6512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lt1"/>
                </a:solidFill>
                <a:latin typeface="Georgia"/>
                <a:ea typeface="Georgia"/>
                <a:cs typeface="Georgia"/>
                <a:sym typeface="Georgia"/>
              </a:rPr>
              <a:t>Student Data Privacy Consortium Introduction</a:t>
            </a:r>
            <a:endParaRPr sz="2000" b="1">
              <a:solidFill>
                <a:schemeClr val="lt1"/>
              </a:solidFill>
              <a:latin typeface="Georgia"/>
              <a:ea typeface="Georgia"/>
              <a:cs typeface="Georgia"/>
              <a:sym typeface="Georgia"/>
            </a:endParaRPr>
          </a:p>
        </p:txBody>
      </p:sp>
      <p:pic>
        <p:nvPicPr>
          <p:cNvPr id="142" name="Google Shape;142;p21"/>
          <p:cNvPicPr preferRelativeResize="0"/>
          <p:nvPr/>
        </p:nvPicPr>
        <p:blipFill rotWithShape="1">
          <a:blip r:embed="rId4">
            <a:alphaModFix/>
          </a:blip>
          <a:srcRect l="18166" r="15918"/>
          <a:stretch/>
        </p:blipFill>
        <p:spPr>
          <a:xfrm>
            <a:off x="-3" y="943950"/>
            <a:ext cx="3896700" cy="3940800"/>
          </a:xfrm>
          <a:prstGeom prst="round2DiagRect">
            <a:avLst>
              <a:gd name="adj1" fmla="val 16667"/>
              <a:gd name="adj2" fmla="val 0"/>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46"/>
        <p:cNvGrpSpPr/>
        <p:nvPr/>
      </p:nvGrpSpPr>
      <p:grpSpPr>
        <a:xfrm>
          <a:off x="0" y="0"/>
          <a:ext cx="0" cy="0"/>
          <a:chOff x="0" y="0"/>
          <a:chExt cx="0" cy="0"/>
        </a:xfrm>
      </p:grpSpPr>
      <p:pic>
        <p:nvPicPr>
          <p:cNvPr id="147" name="Google Shape;147;p22"/>
          <p:cNvPicPr preferRelativeResize="0"/>
          <p:nvPr/>
        </p:nvPicPr>
        <p:blipFill rotWithShape="1">
          <a:blip r:embed="rId3">
            <a:alphaModFix/>
          </a:blip>
          <a:srcRect l="538" t="7668" r="1537" b="1686"/>
          <a:stretch/>
        </p:blipFill>
        <p:spPr>
          <a:xfrm>
            <a:off x="2659225" y="188850"/>
            <a:ext cx="5980074" cy="4899549"/>
          </a:xfrm>
          <a:prstGeom prst="rect">
            <a:avLst/>
          </a:prstGeom>
          <a:noFill/>
          <a:ln>
            <a:noFill/>
          </a:ln>
        </p:spPr>
      </p:pic>
      <p:sp>
        <p:nvSpPr>
          <p:cNvPr id="148" name="Google Shape;148;p22"/>
          <p:cNvSpPr txBox="1"/>
          <p:nvPr/>
        </p:nvSpPr>
        <p:spPr>
          <a:xfrm>
            <a:off x="264750" y="1729125"/>
            <a:ext cx="18258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FF671F"/>
                </a:solidFill>
                <a:latin typeface="Georgia"/>
                <a:ea typeface="Georgia"/>
                <a:cs typeface="Georgia"/>
                <a:sym typeface="Georgia"/>
              </a:rPr>
              <a:t>Privacy 101</a:t>
            </a:r>
            <a:endParaRPr sz="2800" b="1">
              <a:solidFill>
                <a:srgbClr val="FF671F"/>
              </a:solidFill>
              <a:latin typeface="Georgia"/>
              <a:ea typeface="Georgia"/>
              <a:cs typeface="Georgia"/>
              <a:sym typeface="Georgia"/>
            </a:endParaRPr>
          </a:p>
        </p:txBody>
      </p:sp>
      <p:cxnSp>
        <p:nvCxnSpPr>
          <p:cNvPr id="149" name="Google Shape;149;p22"/>
          <p:cNvCxnSpPr/>
          <p:nvPr/>
        </p:nvCxnSpPr>
        <p:spPr>
          <a:xfrm>
            <a:off x="408150" y="1729125"/>
            <a:ext cx="1539000" cy="0"/>
          </a:xfrm>
          <a:prstGeom prst="straightConnector1">
            <a:avLst/>
          </a:prstGeom>
          <a:noFill/>
          <a:ln w="9525" cap="flat" cmpd="sng">
            <a:solidFill>
              <a:srgbClr val="375BB0"/>
            </a:solidFill>
            <a:prstDash val="solid"/>
            <a:round/>
            <a:headEnd type="none" w="med" len="med"/>
            <a:tailEnd type="none" w="med" len="med"/>
          </a:ln>
        </p:spPr>
      </p:cxnSp>
      <p:pic>
        <p:nvPicPr>
          <p:cNvPr id="150" name="Google Shape;150;p22"/>
          <p:cNvPicPr preferRelativeResize="0"/>
          <p:nvPr/>
        </p:nvPicPr>
        <p:blipFill>
          <a:blip r:embed="rId4">
            <a:alphaModFix/>
          </a:blip>
          <a:stretch>
            <a:fillRect/>
          </a:stretch>
        </p:blipFill>
        <p:spPr>
          <a:xfrm>
            <a:off x="350700" y="188850"/>
            <a:ext cx="1825800" cy="1254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54"/>
        <p:cNvGrpSpPr/>
        <p:nvPr/>
      </p:nvGrpSpPr>
      <p:grpSpPr>
        <a:xfrm>
          <a:off x="0" y="0"/>
          <a:ext cx="0" cy="0"/>
          <a:chOff x="0" y="0"/>
          <a:chExt cx="0" cy="0"/>
        </a:xfrm>
      </p:grpSpPr>
      <p:sp>
        <p:nvSpPr>
          <p:cNvPr id="155" name="Google Shape;155;p23"/>
          <p:cNvSpPr/>
          <p:nvPr/>
        </p:nvSpPr>
        <p:spPr>
          <a:xfrm>
            <a:off x="547313" y="1274031"/>
            <a:ext cx="8049300" cy="3771000"/>
          </a:xfrm>
          <a:prstGeom prst="rect">
            <a:avLst/>
          </a:prstGeom>
          <a:solidFill>
            <a:srgbClr val="EEEEEE"/>
          </a:solidFill>
          <a:ln>
            <a:noFill/>
          </a:ln>
        </p:spPr>
        <p:txBody>
          <a:bodyPr spcFirstLastPara="1" wrap="square" lIns="82275" tIns="82275" rIns="82275" bIns="822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100" i="0" u="none" strike="noStrike" cap="none">
              <a:solidFill>
                <a:srgbClr val="000000"/>
              </a:solidFill>
              <a:latin typeface="Georgia"/>
              <a:ea typeface="Georgia"/>
              <a:cs typeface="Georgia"/>
              <a:sym typeface="Georgia"/>
            </a:endParaRPr>
          </a:p>
        </p:txBody>
      </p:sp>
      <p:sp>
        <p:nvSpPr>
          <p:cNvPr id="156" name="Google Shape;156;p23"/>
          <p:cNvSpPr/>
          <p:nvPr/>
        </p:nvSpPr>
        <p:spPr>
          <a:xfrm>
            <a:off x="687600" y="1779738"/>
            <a:ext cx="1212000" cy="3228300"/>
          </a:xfrm>
          <a:prstGeom prst="rect">
            <a:avLst/>
          </a:prstGeom>
          <a:solidFill>
            <a:srgbClr val="366092"/>
          </a:solidFill>
          <a:ln>
            <a:noFill/>
          </a:ln>
        </p:spPr>
        <p:txBody>
          <a:bodyPr spcFirstLastPara="1" wrap="square" lIns="82275" tIns="82275" rIns="82275" bIns="822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100" i="0" u="none" strike="noStrike" cap="none">
              <a:solidFill>
                <a:srgbClr val="000000"/>
              </a:solidFill>
              <a:latin typeface="Georgia"/>
              <a:ea typeface="Georgia"/>
              <a:cs typeface="Georgia"/>
              <a:sym typeface="Georgia"/>
            </a:endParaRPr>
          </a:p>
        </p:txBody>
      </p:sp>
      <p:sp>
        <p:nvSpPr>
          <p:cNvPr id="157" name="Google Shape;157;p23"/>
          <p:cNvSpPr/>
          <p:nvPr/>
        </p:nvSpPr>
        <p:spPr>
          <a:xfrm>
            <a:off x="2006707" y="1779738"/>
            <a:ext cx="1212000" cy="3228300"/>
          </a:xfrm>
          <a:prstGeom prst="rect">
            <a:avLst/>
          </a:prstGeom>
          <a:solidFill>
            <a:srgbClr val="FFB81C"/>
          </a:solidFill>
          <a:ln>
            <a:noFill/>
          </a:ln>
        </p:spPr>
        <p:txBody>
          <a:bodyPr spcFirstLastPara="1" wrap="square" lIns="82275" tIns="82275" rIns="82275" bIns="822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100" i="0" u="none" strike="noStrike" cap="none">
              <a:solidFill>
                <a:srgbClr val="000000"/>
              </a:solidFill>
              <a:latin typeface="Georgia"/>
              <a:ea typeface="Georgia"/>
              <a:cs typeface="Georgia"/>
              <a:sym typeface="Georgia"/>
            </a:endParaRPr>
          </a:p>
        </p:txBody>
      </p:sp>
      <p:sp>
        <p:nvSpPr>
          <p:cNvPr id="158" name="Google Shape;158;p23"/>
          <p:cNvSpPr/>
          <p:nvPr/>
        </p:nvSpPr>
        <p:spPr>
          <a:xfrm>
            <a:off x="3317704" y="1779738"/>
            <a:ext cx="1212000" cy="3228300"/>
          </a:xfrm>
          <a:prstGeom prst="rect">
            <a:avLst/>
          </a:prstGeom>
          <a:solidFill>
            <a:srgbClr val="A1C156"/>
          </a:solidFill>
          <a:ln>
            <a:noFill/>
          </a:ln>
        </p:spPr>
        <p:txBody>
          <a:bodyPr spcFirstLastPara="1" wrap="square" lIns="82275" tIns="82275" rIns="82275" bIns="822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100" i="0" u="none" strike="noStrike" cap="none">
              <a:solidFill>
                <a:srgbClr val="000000"/>
              </a:solidFill>
              <a:latin typeface="Georgia"/>
              <a:ea typeface="Georgia"/>
              <a:cs typeface="Georgia"/>
              <a:sym typeface="Georgia"/>
            </a:endParaRPr>
          </a:p>
        </p:txBody>
      </p:sp>
      <p:sp>
        <p:nvSpPr>
          <p:cNvPr id="159" name="Google Shape;159;p23"/>
          <p:cNvSpPr/>
          <p:nvPr/>
        </p:nvSpPr>
        <p:spPr>
          <a:xfrm>
            <a:off x="5980995" y="1801665"/>
            <a:ext cx="1212000" cy="3201000"/>
          </a:xfrm>
          <a:prstGeom prst="rect">
            <a:avLst/>
          </a:prstGeom>
          <a:solidFill>
            <a:srgbClr val="FF671F"/>
          </a:solidFill>
          <a:ln>
            <a:noFill/>
          </a:ln>
        </p:spPr>
        <p:txBody>
          <a:bodyPr spcFirstLastPara="1" wrap="square" lIns="82275" tIns="82275" rIns="82275" bIns="822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100" i="0" u="none" strike="noStrike" cap="none">
              <a:solidFill>
                <a:srgbClr val="000000"/>
              </a:solidFill>
              <a:latin typeface="Georgia"/>
              <a:ea typeface="Georgia"/>
              <a:cs typeface="Georgia"/>
              <a:sym typeface="Georgia"/>
            </a:endParaRPr>
          </a:p>
        </p:txBody>
      </p:sp>
      <p:sp>
        <p:nvSpPr>
          <p:cNvPr id="160" name="Google Shape;160;p23"/>
          <p:cNvSpPr/>
          <p:nvPr/>
        </p:nvSpPr>
        <p:spPr>
          <a:xfrm>
            <a:off x="4650052" y="1807347"/>
            <a:ext cx="1212000" cy="3201000"/>
          </a:xfrm>
          <a:prstGeom prst="rect">
            <a:avLst/>
          </a:prstGeom>
          <a:solidFill>
            <a:srgbClr val="9CDBD9"/>
          </a:solidFill>
          <a:ln>
            <a:noFill/>
          </a:ln>
        </p:spPr>
        <p:txBody>
          <a:bodyPr spcFirstLastPara="1" wrap="square" lIns="82275" tIns="82275" rIns="82275" bIns="822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100" i="0" u="none" strike="noStrike" cap="none">
              <a:solidFill>
                <a:srgbClr val="000000"/>
              </a:solidFill>
              <a:latin typeface="Georgia"/>
              <a:ea typeface="Georgia"/>
              <a:cs typeface="Georgia"/>
              <a:sym typeface="Georgia"/>
            </a:endParaRPr>
          </a:p>
        </p:txBody>
      </p:sp>
      <p:sp>
        <p:nvSpPr>
          <p:cNvPr id="161" name="Google Shape;161;p23"/>
          <p:cNvSpPr txBox="1"/>
          <p:nvPr/>
        </p:nvSpPr>
        <p:spPr>
          <a:xfrm>
            <a:off x="147675" y="70971"/>
            <a:ext cx="7986600" cy="686100"/>
          </a:xfrm>
          <a:prstGeom prst="rect">
            <a:avLst/>
          </a:prstGeom>
          <a:noFill/>
          <a:ln>
            <a:noFill/>
          </a:ln>
        </p:spPr>
        <p:txBody>
          <a:bodyPr spcFirstLastPara="1" wrap="square" lIns="82275" tIns="82275" rIns="82275" bIns="8227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2500" b="1" i="0" u="none" strike="noStrike" cap="none">
                <a:solidFill>
                  <a:srgbClr val="005696"/>
                </a:solidFill>
                <a:latin typeface="Georgia"/>
                <a:ea typeface="Georgia"/>
                <a:cs typeface="Georgia"/>
                <a:sym typeface="Georgia"/>
              </a:rPr>
              <a:t>The Why: Student Privacy Laws</a:t>
            </a:r>
            <a:endParaRPr sz="2500" b="1" i="0" u="none" strike="noStrike" cap="none">
              <a:solidFill>
                <a:srgbClr val="005696"/>
              </a:solidFill>
              <a:latin typeface="Georgia"/>
              <a:ea typeface="Georgia"/>
              <a:cs typeface="Georgia"/>
              <a:sym typeface="Georgia"/>
            </a:endParaRPr>
          </a:p>
        </p:txBody>
      </p:sp>
      <p:sp>
        <p:nvSpPr>
          <p:cNvPr id="162" name="Google Shape;162;p23"/>
          <p:cNvSpPr txBox="1"/>
          <p:nvPr/>
        </p:nvSpPr>
        <p:spPr>
          <a:xfrm>
            <a:off x="687600" y="1771887"/>
            <a:ext cx="1208400" cy="934800"/>
          </a:xfrm>
          <a:prstGeom prst="rect">
            <a:avLst/>
          </a:prstGeom>
          <a:noFill/>
          <a:ln>
            <a:noFill/>
          </a:ln>
        </p:spPr>
        <p:txBody>
          <a:bodyPr spcFirstLastPara="1" wrap="square" lIns="82275" tIns="82275" rIns="82275" bIns="82275" anchor="t" anchorCtr="0">
            <a:noAutofit/>
          </a:bodyPr>
          <a:lstStyle/>
          <a:p>
            <a:pPr marL="0" marR="0" lvl="0" indent="0" algn="ctr" rtl="0">
              <a:lnSpc>
                <a:spcPct val="115000"/>
              </a:lnSpc>
              <a:spcBef>
                <a:spcPts val="0"/>
              </a:spcBef>
              <a:spcAft>
                <a:spcPts val="900"/>
              </a:spcAft>
              <a:buClr>
                <a:srgbClr val="000000"/>
              </a:buClr>
              <a:buSzPts val="1300"/>
              <a:buFont typeface="Arial"/>
              <a:buNone/>
            </a:pPr>
            <a:r>
              <a:rPr lang="en" sz="1100" b="1" i="0" u="none" strike="noStrike" cap="none">
                <a:solidFill>
                  <a:srgbClr val="F3F3F3"/>
                </a:solidFill>
                <a:latin typeface="Georgia"/>
                <a:ea typeface="Georgia"/>
                <a:cs typeface="Georgia"/>
                <a:sym typeface="Georgia"/>
              </a:rPr>
              <a:t>Children’s Internet Protection Act</a:t>
            </a:r>
            <a:endParaRPr sz="900" i="0" u="none" strike="noStrike" cap="none">
              <a:solidFill>
                <a:srgbClr val="000000"/>
              </a:solidFill>
              <a:latin typeface="Georgia"/>
              <a:ea typeface="Georgia"/>
              <a:cs typeface="Georgia"/>
              <a:sym typeface="Georgia"/>
            </a:endParaRPr>
          </a:p>
        </p:txBody>
      </p:sp>
      <p:sp>
        <p:nvSpPr>
          <p:cNvPr id="163" name="Google Shape;163;p23"/>
          <p:cNvSpPr txBox="1"/>
          <p:nvPr/>
        </p:nvSpPr>
        <p:spPr>
          <a:xfrm>
            <a:off x="5980995" y="1779739"/>
            <a:ext cx="1170000" cy="2759700"/>
          </a:xfrm>
          <a:prstGeom prst="rect">
            <a:avLst/>
          </a:prstGeom>
          <a:noFill/>
          <a:ln>
            <a:noFill/>
          </a:ln>
        </p:spPr>
        <p:txBody>
          <a:bodyPr spcFirstLastPara="1" wrap="square" lIns="82275" tIns="82275" rIns="82275" bIns="82275" anchor="t" anchorCtr="0">
            <a:noAutofit/>
          </a:bodyPr>
          <a:lstStyle/>
          <a:p>
            <a:pPr marL="0" marR="0" lvl="0" indent="0" algn="ctr" rtl="0">
              <a:lnSpc>
                <a:spcPct val="115000"/>
              </a:lnSpc>
              <a:spcBef>
                <a:spcPts val="0"/>
              </a:spcBef>
              <a:spcAft>
                <a:spcPts val="900"/>
              </a:spcAft>
              <a:buClr>
                <a:srgbClr val="000000"/>
              </a:buClr>
              <a:buSzPts val="1300"/>
              <a:buFont typeface="Arial"/>
              <a:buNone/>
            </a:pPr>
            <a:r>
              <a:rPr lang="en" sz="1100" b="1" i="0" u="none" strike="noStrike" cap="none">
                <a:solidFill>
                  <a:srgbClr val="FFFFFF"/>
                </a:solidFill>
                <a:latin typeface="Georgia"/>
                <a:ea typeface="Georgia"/>
                <a:cs typeface="Georgia"/>
                <a:sym typeface="Georgia"/>
              </a:rPr>
              <a:t>Family Educational Rights &amp; Privacy Act (1974)</a:t>
            </a:r>
            <a:endParaRPr sz="900" i="0" u="none" strike="noStrike" cap="none">
              <a:solidFill>
                <a:srgbClr val="000000"/>
              </a:solidFill>
              <a:latin typeface="Georgia"/>
              <a:ea typeface="Georgia"/>
              <a:cs typeface="Georgia"/>
              <a:sym typeface="Georgia"/>
            </a:endParaRPr>
          </a:p>
        </p:txBody>
      </p:sp>
      <p:sp>
        <p:nvSpPr>
          <p:cNvPr id="164" name="Google Shape;164;p23"/>
          <p:cNvSpPr txBox="1"/>
          <p:nvPr/>
        </p:nvSpPr>
        <p:spPr>
          <a:xfrm>
            <a:off x="5984855" y="1242818"/>
            <a:ext cx="1208400" cy="486900"/>
          </a:xfrm>
          <a:prstGeom prst="rect">
            <a:avLst/>
          </a:prstGeom>
          <a:noFill/>
          <a:ln>
            <a:noFill/>
          </a:ln>
        </p:spPr>
        <p:txBody>
          <a:bodyPr spcFirstLastPara="1" wrap="square" lIns="82275" tIns="82275" rIns="82275" bIns="82275" anchor="t" anchorCtr="0">
            <a:noAutofit/>
          </a:bodyPr>
          <a:lstStyle/>
          <a:p>
            <a:pPr marL="0" marR="0" lvl="0" indent="0" algn="ctr" rtl="0">
              <a:lnSpc>
                <a:spcPct val="115000"/>
              </a:lnSpc>
              <a:spcBef>
                <a:spcPts val="0"/>
              </a:spcBef>
              <a:spcAft>
                <a:spcPts val="900"/>
              </a:spcAft>
              <a:buClr>
                <a:srgbClr val="000000"/>
              </a:buClr>
              <a:buSzPts val="2000"/>
              <a:buFont typeface="Arial"/>
              <a:buNone/>
            </a:pPr>
            <a:r>
              <a:rPr lang="en" sz="1800" b="1" i="0" u="none" strike="noStrike" cap="none">
                <a:solidFill>
                  <a:srgbClr val="FF671F"/>
                </a:solidFill>
                <a:latin typeface="Georgia"/>
                <a:ea typeface="Georgia"/>
                <a:cs typeface="Georgia"/>
                <a:sym typeface="Georgia"/>
              </a:rPr>
              <a:t>FERPA</a:t>
            </a:r>
            <a:endParaRPr sz="1800" b="1" i="0" u="none" strike="noStrike" cap="none">
              <a:solidFill>
                <a:srgbClr val="FF671F"/>
              </a:solidFill>
              <a:latin typeface="Georgia"/>
              <a:ea typeface="Georgia"/>
              <a:cs typeface="Georgia"/>
              <a:sym typeface="Georgia"/>
            </a:endParaRPr>
          </a:p>
        </p:txBody>
      </p:sp>
      <p:sp>
        <p:nvSpPr>
          <p:cNvPr id="165" name="Google Shape;165;p23"/>
          <p:cNvSpPr txBox="1"/>
          <p:nvPr/>
        </p:nvSpPr>
        <p:spPr>
          <a:xfrm>
            <a:off x="4559580" y="1807347"/>
            <a:ext cx="1375800" cy="1246800"/>
          </a:xfrm>
          <a:prstGeom prst="rect">
            <a:avLst/>
          </a:prstGeom>
          <a:noFill/>
          <a:ln>
            <a:noFill/>
          </a:ln>
        </p:spPr>
        <p:txBody>
          <a:bodyPr spcFirstLastPara="1" wrap="square" lIns="82275" tIns="82275" rIns="82275" bIns="82275" anchor="t" anchorCtr="0">
            <a:noAutofit/>
          </a:bodyPr>
          <a:lstStyle/>
          <a:p>
            <a:pPr marL="0" marR="0" lvl="0" indent="0" algn="ctr" rtl="0">
              <a:lnSpc>
                <a:spcPct val="115000"/>
              </a:lnSpc>
              <a:spcBef>
                <a:spcPts val="0"/>
              </a:spcBef>
              <a:spcAft>
                <a:spcPts val="0"/>
              </a:spcAft>
              <a:buClr>
                <a:srgbClr val="000000"/>
              </a:buClr>
              <a:buSzPts val="1300"/>
              <a:buFont typeface="Arial"/>
              <a:buNone/>
            </a:pPr>
            <a:r>
              <a:rPr lang="en" sz="1100" b="1" i="0" u="none" strike="noStrike" cap="none">
                <a:solidFill>
                  <a:srgbClr val="666666"/>
                </a:solidFill>
                <a:latin typeface="Georgia"/>
                <a:ea typeface="Georgia"/>
                <a:cs typeface="Georgia"/>
                <a:sym typeface="Georgia"/>
              </a:rPr>
              <a:t>Health Insurance Portability &amp; Accountability Act</a:t>
            </a:r>
            <a:endParaRPr sz="1100" b="1" i="0" u="none" strike="noStrike" cap="none">
              <a:solidFill>
                <a:srgbClr val="666666"/>
              </a:solidFill>
              <a:latin typeface="Georgia"/>
              <a:ea typeface="Georgia"/>
              <a:cs typeface="Georgia"/>
              <a:sym typeface="Georgia"/>
            </a:endParaRPr>
          </a:p>
        </p:txBody>
      </p:sp>
      <p:sp>
        <p:nvSpPr>
          <p:cNvPr id="166" name="Google Shape;166;p23"/>
          <p:cNvSpPr txBox="1"/>
          <p:nvPr/>
        </p:nvSpPr>
        <p:spPr>
          <a:xfrm>
            <a:off x="4642555" y="1242818"/>
            <a:ext cx="1212000" cy="384600"/>
          </a:xfrm>
          <a:prstGeom prst="rect">
            <a:avLst/>
          </a:prstGeom>
          <a:noFill/>
          <a:ln>
            <a:noFill/>
          </a:ln>
        </p:spPr>
        <p:txBody>
          <a:bodyPr spcFirstLastPara="1" wrap="square" lIns="82275" tIns="82275" rIns="82275" bIns="82275" anchor="t" anchorCtr="0">
            <a:noAutofit/>
          </a:bodyPr>
          <a:lstStyle/>
          <a:p>
            <a:pPr marL="0" marR="0" lvl="0" indent="0" algn="ctr" rtl="0">
              <a:lnSpc>
                <a:spcPct val="115000"/>
              </a:lnSpc>
              <a:spcBef>
                <a:spcPts val="0"/>
              </a:spcBef>
              <a:spcAft>
                <a:spcPts val="900"/>
              </a:spcAft>
              <a:buClr>
                <a:srgbClr val="000000"/>
              </a:buClr>
              <a:buSzPts val="2000"/>
              <a:buFont typeface="Arial"/>
              <a:buNone/>
            </a:pPr>
            <a:r>
              <a:rPr lang="en" sz="1800" b="1" i="0" u="none" strike="noStrike" cap="none">
                <a:solidFill>
                  <a:srgbClr val="006272"/>
                </a:solidFill>
                <a:latin typeface="Georgia"/>
                <a:ea typeface="Georgia"/>
                <a:cs typeface="Georgia"/>
                <a:sym typeface="Georgia"/>
              </a:rPr>
              <a:t>HIPAA</a:t>
            </a:r>
            <a:endParaRPr sz="1800" b="1" i="0" u="none" strike="noStrike" cap="none">
              <a:solidFill>
                <a:srgbClr val="006272"/>
              </a:solidFill>
              <a:latin typeface="Georgia"/>
              <a:ea typeface="Georgia"/>
              <a:cs typeface="Georgia"/>
              <a:sym typeface="Georgia"/>
            </a:endParaRPr>
          </a:p>
        </p:txBody>
      </p:sp>
      <p:sp>
        <p:nvSpPr>
          <p:cNvPr id="167" name="Google Shape;167;p23"/>
          <p:cNvSpPr txBox="1"/>
          <p:nvPr/>
        </p:nvSpPr>
        <p:spPr>
          <a:xfrm>
            <a:off x="3367935" y="1779738"/>
            <a:ext cx="1132800" cy="2711400"/>
          </a:xfrm>
          <a:prstGeom prst="rect">
            <a:avLst/>
          </a:prstGeom>
          <a:noFill/>
          <a:ln>
            <a:noFill/>
          </a:ln>
        </p:spPr>
        <p:txBody>
          <a:bodyPr spcFirstLastPara="1" wrap="square" lIns="82275" tIns="82275" rIns="82275" bIns="82275" anchor="t" anchorCtr="0">
            <a:noAutofit/>
          </a:bodyPr>
          <a:lstStyle/>
          <a:p>
            <a:pPr marL="0" marR="0" lvl="0" indent="0" algn="ctr" rtl="0">
              <a:lnSpc>
                <a:spcPct val="115000"/>
              </a:lnSpc>
              <a:spcBef>
                <a:spcPts val="0"/>
              </a:spcBef>
              <a:spcAft>
                <a:spcPts val="0"/>
              </a:spcAft>
              <a:buClr>
                <a:srgbClr val="000000"/>
              </a:buClr>
              <a:buSzPts val="1300"/>
              <a:buFont typeface="Arial"/>
              <a:buNone/>
            </a:pPr>
            <a:r>
              <a:rPr lang="en" sz="1100" b="1" i="0" u="none" strike="noStrike" cap="none">
                <a:solidFill>
                  <a:srgbClr val="FFFFFF"/>
                </a:solidFill>
                <a:latin typeface="Georgia"/>
                <a:ea typeface="Georgia"/>
                <a:cs typeface="Georgia"/>
                <a:sym typeface="Georgia"/>
              </a:rPr>
              <a:t>Children's’ Online Privacy &amp; Protection Act</a:t>
            </a:r>
            <a:endParaRPr sz="1100" b="1" i="0" u="none" strike="noStrike" cap="none">
              <a:solidFill>
                <a:srgbClr val="FFFFFF"/>
              </a:solidFill>
              <a:latin typeface="Georgia"/>
              <a:ea typeface="Georgia"/>
              <a:cs typeface="Georgia"/>
              <a:sym typeface="Georgia"/>
            </a:endParaRPr>
          </a:p>
          <a:p>
            <a:pPr marL="0" marR="0" lvl="0" indent="0" algn="l" rtl="0">
              <a:lnSpc>
                <a:spcPct val="100000"/>
              </a:lnSpc>
              <a:spcBef>
                <a:spcPts val="900"/>
              </a:spcBef>
              <a:spcAft>
                <a:spcPts val="0"/>
              </a:spcAft>
              <a:buClr>
                <a:srgbClr val="000000"/>
              </a:buClr>
              <a:buSzPts val="1300"/>
              <a:buFont typeface="Arial"/>
              <a:buNone/>
            </a:pPr>
            <a:endParaRPr sz="1100" i="0" u="none" strike="noStrike" cap="none">
              <a:solidFill>
                <a:srgbClr val="000000"/>
              </a:solidFill>
              <a:latin typeface="Georgia"/>
              <a:ea typeface="Georgia"/>
              <a:cs typeface="Georgia"/>
              <a:sym typeface="Georgia"/>
            </a:endParaRPr>
          </a:p>
        </p:txBody>
      </p:sp>
      <p:sp>
        <p:nvSpPr>
          <p:cNvPr id="168" name="Google Shape;168;p23"/>
          <p:cNvSpPr txBox="1"/>
          <p:nvPr/>
        </p:nvSpPr>
        <p:spPr>
          <a:xfrm>
            <a:off x="3333072" y="1237065"/>
            <a:ext cx="1212000" cy="288000"/>
          </a:xfrm>
          <a:prstGeom prst="rect">
            <a:avLst/>
          </a:prstGeom>
          <a:noFill/>
          <a:ln>
            <a:noFill/>
          </a:ln>
        </p:spPr>
        <p:txBody>
          <a:bodyPr spcFirstLastPara="1" wrap="square" lIns="82275" tIns="82275" rIns="82275" bIns="82275" anchor="t" anchorCtr="0">
            <a:noAutofit/>
          </a:bodyPr>
          <a:lstStyle/>
          <a:p>
            <a:pPr marL="0" marR="0" lvl="0" indent="0" algn="ctr" rtl="0">
              <a:lnSpc>
                <a:spcPct val="115000"/>
              </a:lnSpc>
              <a:spcBef>
                <a:spcPts val="0"/>
              </a:spcBef>
              <a:spcAft>
                <a:spcPts val="900"/>
              </a:spcAft>
              <a:buClr>
                <a:srgbClr val="000000"/>
              </a:buClr>
              <a:buSzPts val="2000"/>
              <a:buFont typeface="Arial"/>
              <a:buNone/>
            </a:pPr>
            <a:r>
              <a:rPr lang="en" sz="1800" b="1" i="0" u="none" strike="noStrike" cap="none">
                <a:solidFill>
                  <a:srgbClr val="A1C156"/>
                </a:solidFill>
                <a:latin typeface="Georgia"/>
                <a:ea typeface="Georgia"/>
                <a:cs typeface="Georgia"/>
                <a:sym typeface="Georgia"/>
              </a:rPr>
              <a:t>COPPA</a:t>
            </a:r>
            <a:endParaRPr sz="1800" b="1" i="0" u="none" strike="noStrike" cap="none">
              <a:solidFill>
                <a:srgbClr val="A1C156"/>
              </a:solidFill>
              <a:latin typeface="Georgia"/>
              <a:ea typeface="Georgia"/>
              <a:cs typeface="Georgia"/>
              <a:sym typeface="Georgia"/>
            </a:endParaRPr>
          </a:p>
        </p:txBody>
      </p:sp>
      <p:sp>
        <p:nvSpPr>
          <p:cNvPr id="169" name="Google Shape;169;p23"/>
          <p:cNvSpPr txBox="1"/>
          <p:nvPr/>
        </p:nvSpPr>
        <p:spPr>
          <a:xfrm>
            <a:off x="2054892" y="1779739"/>
            <a:ext cx="1120200" cy="1274400"/>
          </a:xfrm>
          <a:prstGeom prst="rect">
            <a:avLst/>
          </a:prstGeom>
          <a:noFill/>
          <a:ln>
            <a:noFill/>
          </a:ln>
        </p:spPr>
        <p:txBody>
          <a:bodyPr spcFirstLastPara="1" wrap="square" lIns="82275" tIns="82275" rIns="82275" bIns="82275" anchor="t" anchorCtr="0">
            <a:noAutofit/>
          </a:bodyPr>
          <a:lstStyle/>
          <a:p>
            <a:pPr marL="0" marR="0" lvl="0" indent="0" algn="ctr" rtl="0">
              <a:lnSpc>
                <a:spcPct val="115000"/>
              </a:lnSpc>
              <a:spcBef>
                <a:spcPts val="0"/>
              </a:spcBef>
              <a:spcAft>
                <a:spcPts val="0"/>
              </a:spcAft>
              <a:buClr>
                <a:srgbClr val="000000"/>
              </a:buClr>
              <a:buSzPts val="1300"/>
              <a:buFont typeface="Arial"/>
              <a:buNone/>
            </a:pPr>
            <a:r>
              <a:rPr lang="en" sz="1100" b="1" i="0" u="none" strike="noStrike" cap="none">
                <a:solidFill>
                  <a:srgbClr val="666666"/>
                </a:solidFill>
                <a:latin typeface="Georgia"/>
                <a:ea typeface="Georgia"/>
                <a:cs typeface="Georgia"/>
                <a:sym typeface="Georgia"/>
              </a:rPr>
              <a:t>Protection of Pupils Rights Amendment</a:t>
            </a:r>
            <a:endParaRPr sz="1100" b="1" i="0" u="none" strike="noStrike" cap="none">
              <a:solidFill>
                <a:srgbClr val="666666"/>
              </a:solidFill>
              <a:latin typeface="Georgia"/>
              <a:ea typeface="Georgia"/>
              <a:cs typeface="Georgia"/>
              <a:sym typeface="Georgia"/>
            </a:endParaRPr>
          </a:p>
        </p:txBody>
      </p:sp>
      <p:sp>
        <p:nvSpPr>
          <p:cNvPr id="170" name="Google Shape;170;p23"/>
          <p:cNvSpPr txBox="1"/>
          <p:nvPr/>
        </p:nvSpPr>
        <p:spPr>
          <a:xfrm>
            <a:off x="2026058" y="1237065"/>
            <a:ext cx="1196100" cy="322800"/>
          </a:xfrm>
          <a:prstGeom prst="rect">
            <a:avLst/>
          </a:prstGeom>
          <a:noFill/>
          <a:ln>
            <a:noFill/>
          </a:ln>
        </p:spPr>
        <p:txBody>
          <a:bodyPr spcFirstLastPara="1" wrap="square" lIns="82275" tIns="82275" rIns="82275" bIns="82275" anchor="t" anchorCtr="0">
            <a:noAutofit/>
          </a:bodyPr>
          <a:lstStyle/>
          <a:p>
            <a:pPr marL="0" marR="0" lvl="0" indent="0" algn="ctr" rtl="0">
              <a:lnSpc>
                <a:spcPct val="115000"/>
              </a:lnSpc>
              <a:spcBef>
                <a:spcPts val="0"/>
              </a:spcBef>
              <a:spcAft>
                <a:spcPts val="800"/>
              </a:spcAft>
              <a:buClr>
                <a:srgbClr val="000000"/>
              </a:buClr>
              <a:buSzPts val="800"/>
              <a:buFont typeface="Arial"/>
              <a:buNone/>
            </a:pPr>
            <a:r>
              <a:rPr lang="en" sz="1800" b="1" i="0" u="none" strike="noStrike" cap="none">
                <a:solidFill>
                  <a:srgbClr val="7F7F7F"/>
                </a:solidFill>
                <a:latin typeface="Georgia"/>
                <a:ea typeface="Georgia"/>
                <a:cs typeface="Georgia"/>
                <a:sym typeface="Georgia"/>
              </a:rPr>
              <a:t>PPRA</a:t>
            </a:r>
            <a:endParaRPr sz="1800" b="1" i="0" u="none" strike="noStrike" cap="none">
              <a:solidFill>
                <a:srgbClr val="7F7F7F"/>
              </a:solidFill>
              <a:latin typeface="Georgia"/>
              <a:ea typeface="Georgia"/>
              <a:cs typeface="Georgia"/>
              <a:sym typeface="Georgia"/>
            </a:endParaRPr>
          </a:p>
        </p:txBody>
      </p:sp>
      <p:sp>
        <p:nvSpPr>
          <p:cNvPr id="171" name="Google Shape;171;p23"/>
          <p:cNvSpPr txBox="1"/>
          <p:nvPr/>
        </p:nvSpPr>
        <p:spPr>
          <a:xfrm>
            <a:off x="687600" y="1246630"/>
            <a:ext cx="1202100" cy="384600"/>
          </a:xfrm>
          <a:prstGeom prst="rect">
            <a:avLst/>
          </a:prstGeom>
          <a:noFill/>
          <a:ln>
            <a:noFill/>
          </a:ln>
        </p:spPr>
        <p:txBody>
          <a:bodyPr spcFirstLastPara="1" wrap="square" lIns="82275" tIns="82275" rIns="82275" bIns="8227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 sz="1800" b="1" i="0" u="none" strike="noStrike" cap="none">
                <a:solidFill>
                  <a:srgbClr val="366092"/>
                </a:solidFill>
                <a:latin typeface="Georgia"/>
                <a:ea typeface="Georgia"/>
                <a:cs typeface="Georgia"/>
                <a:sym typeface="Georgia"/>
              </a:rPr>
              <a:t>CIPA</a:t>
            </a:r>
            <a:endParaRPr sz="900" i="0" u="none" strike="noStrike" cap="none">
              <a:solidFill>
                <a:srgbClr val="000000"/>
              </a:solidFill>
              <a:latin typeface="Georgia"/>
              <a:ea typeface="Georgia"/>
              <a:cs typeface="Georgia"/>
              <a:sym typeface="Georgia"/>
            </a:endParaRPr>
          </a:p>
          <a:p>
            <a:pPr marL="0" marR="0" lvl="0" indent="0" algn="ctr" rtl="0">
              <a:lnSpc>
                <a:spcPct val="115000"/>
              </a:lnSpc>
              <a:spcBef>
                <a:spcPts val="900"/>
              </a:spcBef>
              <a:spcAft>
                <a:spcPts val="900"/>
              </a:spcAft>
              <a:buClr>
                <a:srgbClr val="000000"/>
              </a:buClr>
              <a:buSzPts val="2000"/>
              <a:buFont typeface="Arial"/>
              <a:buNone/>
            </a:pPr>
            <a:endParaRPr sz="1800" b="1" i="0" u="none" strike="noStrike" cap="none">
              <a:solidFill>
                <a:srgbClr val="366092"/>
              </a:solidFill>
              <a:latin typeface="Georgia"/>
              <a:ea typeface="Georgia"/>
              <a:cs typeface="Georgia"/>
              <a:sym typeface="Georgia"/>
            </a:endParaRPr>
          </a:p>
        </p:txBody>
      </p:sp>
      <p:sp>
        <p:nvSpPr>
          <p:cNvPr id="172" name="Google Shape;172;p23"/>
          <p:cNvSpPr/>
          <p:nvPr/>
        </p:nvSpPr>
        <p:spPr>
          <a:xfrm>
            <a:off x="7284015" y="1801665"/>
            <a:ext cx="1212000" cy="3201000"/>
          </a:xfrm>
          <a:prstGeom prst="rect">
            <a:avLst/>
          </a:prstGeom>
          <a:solidFill>
            <a:srgbClr val="CC0000"/>
          </a:solidFill>
          <a:ln>
            <a:noFill/>
          </a:ln>
        </p:spPr>
        <p:txBody>
          <a:bodyPr spcFirstLastPara="1" wrap="square" lIns="82275" tIns="82275" rIns="82275" bIns="822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100" i="0" u="none" strike="noStrike" cap="none">
              <a:solidFill>
                <a:srgbClr val="000000"/>
              </a:solidFill>
              <a:latin typeface="Georgia"/>
              <a:ea typeface="Georgia"/>
              <a:cs typeface="Georgia"/>
              <a:sym typeface="Georgia"/>
            </a:endParaRPr>
          </a:p>
        </p:txBody>
      </p:sp>
      <p:sp>
        <p:nvSpPr>
          <p:cNvPr id="173" name="Google Shape;173;p23"/>
          <p:cNvSpPr txBox="1"/>
          <p:nvPr/>
        </p:nvSpPr>
        <p:spPr>
          <a:xfrm>
            <a:off x="7255605" y="1801666"/>
            <a:ext cx="1277400" cy="1052100"/>
          </a:xfrm>
          <a:prstGeom prst="rect">
            <a:avLst/>
          </a:prstGeom>
          <a:noFill/>
          <a:ln>
            <a:noFill/>
          </a:ln>
        </p:spPr>
        <p:txBody>
          <a:bodyPr spcFirstLastPara="1" wrap="square" lIns="82275" tIns="82275" rIns="82275" bIns="82275" anchor="t" anchorCtr="0">
            <a:noAutofit/>
          </a:bodyPr>
          <a:lstStyle/>
          <a:p>
            <a:pPr marL="0" marR="0" lvl="0" indent="0" algn="ctr" rtl="0">
              <a:lnSpc>
                <a:spcPct val="115000"/>
              </a:lnSpc>
              <a:spcBef>
                <a:spcPts val="0"/>
              </a:spcBef>
              <a:spcAft>
                <a:spcPts val="900"/>
              </a:spcAft>
              <a:buClr>
                <a:srgbClr val="000000"/>
              </a:buClr>
              <a:buSzPts val="1300"/>
              <a:buFont typeface="Arial"/>
              <a:buNone/>
            </a:pPr>
            <a:r>
              <a:rPr lang="en" sz="1100" b="1" i="0" u="none" strike="noStrike" cap="none">
                <a:solidFill>
                  <a:srgbClr val="FFFFFF"/>
                </a:solidFill>
                <a:latin typeface="Georgia"/>
                <a:ea typeface="Georgia"/>
                <a:cs typeface="Georgia"/>
                <a:sym typeface="Georgia"/>
              </a:rPr>
              <a:t>Legislation as well as Local Statutes and Regulations</a:t>
            </a:r>
            <a:endParaRPr sz="900" i="0" u="none" strike="noStrike" cap="none">
              <a:solidFill>
                <a:srgbClr val="000000"/>
              </a:solidFill>
              <a:latin typeface="Georgia"/>
              <a:ea typeface="Georgia"/>
              <a:cs typeface="Georgia"/>
              <a:sym typeface="Georgia"/>
            </a:endParaRPr>
          </a:p>
        </p:txBody>
      </p:sp>
      <p:sp>
        <p:nvSpPr>
          <p:cNvPr id="174" name="Google Shape;174;p23"/>
          <p:cNvSpPr txBox="1"/>
          <p:nvPr/>
        </p:nvSpPr>
        <p:spPr>
          <a:xfrm>
            <a:off x="7284015" y="1246924"/>
            <a:ext cx="1212000" cy="312900"/>
          </a:xfrm>
          <a:prstGeom prst="rect">
            <a:avLst/>
          </a:prstGeom>
          <a:noFill/>
          <a:ln>
            <a:noFill/>
          </a:ln>
        </p:spPr>
        <p:txBody>
          <a:bodyPr spcFirstLastPara="1" wrap="square" lIns="82275" tIns="82275" rIns="82275" bIns="82275" anchor="t" anchorCtr="0">
            <a:noAutofit/>
          </a:bodyPr>
          <a:lstStyle/>
          <a:p>
            <a:pPr marL="0" marR="0" lvl="0" indent="0" algn="ctr" rtl="0">
              <a:lnSpc>
                <a:spcPct val="114000"/>
              </a:lnSpc>
              <a:spcBef>
                <a:spcPts val="0"/>
              </a:spcBef>
              <a:spcAft>
                <a:spcPts val="900"/>
              </a:spcAft>
              <a:buClr>
                <a:srgbClr val="000000"/>
              </a:buClr>
              <a:buSzPts val="2000"/>
              <a:buFont typeface="Arial"/>
              <a:buNone/>
            </a:pPr>
            <a:r>
              <a:rPr lang="en" sz="1800" b="1" i="0" u="none" strike="noStrike" cap="none">
                <a:solidFill>
                  <a:srgbClr val="CC0000"/>
                </a:solidFill>
                <a:latin typeface="Georgia"/>
                <a:ea typeface="Georgia"/>
                <a:cs typeface="Georgia"/>
                <a:sym typeface="Georgia"/>
              </a:rPr>
              <a:t>STATE</a:t>
            </a:r>
            <a:endParaRPr sz="1800" b="1" i="0" u="none" strike="noStrike" cap="none">
              <a:solidFill>
                <a:srgbClr val="CC0000"/>
              </a:solidFill>
              <a:latin typeface="Georgia"/>
              <a:ea typeface="Georgia"/>
              <a:cs typeface="Georgia"/>
              <a:sym typeface="Georgia"/>
            </a:endParaRPr>
          </a:p>
        </p:txBody>
      </p:sp>
      <p:sp>
        <p:nvSpPr>
          <p:cNvPr id="175" name="Google Shape;175;p23"/>
          <p:cNvSpPr txBox="1"/>
          <p:nvPr/>
        </p:nvSpPr>
        <p:spPr>
          <a:xfrm>
            <a:off x="687600" y="3054080"/>
            <a:ext cx="1208400" cy="1316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i="0" u="none" strike="noStrike" cap="none">
                <a:solidFill>
                  <a:schemeClr val="lt1"/>
                </a:solidFill>
                <a:latin typeface="Georgia"/>
                <a:ea typeface="Georgia"/>
                <a:cs typeface="Georgia"/>
                <a:sym typeface="Georgia"/>
              </a:rPr>
              <a:t>Internet filters for K–12 schools and libraries to protect children from harmful online content as a condition for federal funding.</a:t>
            </a:r>
            <a:endParaRPr sz="90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100"/>
              <a:buFont typeface="Arial"/>
              <a:buNone/>
            </a:pPr>
            <a:endParaRPr sz="900" i="0" u="none" strike="noStrike" cap="none">
              <a:solidFill>
                <a:srgbClr val="000000"/>
              </a:solidFill>
              <a:latin typeface="Georgia"/>
              <a:ea typeface="Georgia"/>
              <a:cs typeface="Georgia"/>
              <a:sym typeface="Georgia"/>
            </a:endParaRPr>
          </a:p>
        </p:txBody>
      </p:sp>
      <p:sp>
        <p:nvSpPr>
          <p:cNvPr id="176" name="Google Shape;176;p23"/>
          <p:cNvSpPr txBox="1"/>
          <p:nvPr/>
        </p:nvSpPr>
        <p:spPr>
          <a:xfrm>
            <a:off x="2006707" y="3054080"/>
            <a:ext cx="1206300" cy="1316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i="0" u="none" strike="noStrike" cap="none">
                <a:solidFill>
                  <a:srgbClr val="666666"/>
                </a:solidFill>
                <a:latin typeface="Georgia"/>
                <a:ea typeface="Georgia"/>
                <a:cs typeface="Georgia"/>
                <a:sym typeface="Georgia"/>
              </a:rPr>
              <a:t>Requires parental consent for any surveys </a:t>
            </a:r>
            <a:br>
              <a:rPr lang="en" sz="900" i="0" u="none" strike="noStrike" cap="none">
                <a:solidFill>
                  <a:srgbClr val="666666"/>
                </a:solidFill>
                <a:latin typeface="Georgia"/>
                <a:ea typeface="Georgia"/>
                <a:cs typeface="Georgia"/>
                <a:sym typeface="Georgia"/>
              </a:rPr>
            </a:br>
            <a:r>
              <a:rPr lang="en" sz="900" i="0" u="none" strike="noStrike" cap="none">
                <a:solidFill>
                  <a:srgbClr val="666666"/>
                </a:solidFill>
                <a:latin typeface="Georgia"/>
                <a:ea typeface="Georgia"/>
                <a:cs typeface="Georgia"/>
                <a:sym typeface="Georgia"/>
              </a:rPr>
              <a:t>that contain political, sexual, mental state, relationships, religious  information</a:t>
            </a:r>
            <a:endParaRPr sz="900" i="0" u="none" strike="noStrike" cap="none">
              <a:solidFill>
                <a:srgbClr val="000000"/>
              </a:solidFill>
              <a:latin typeface="Georgia"/>
              <a:ea typeface="Georgia"/>
              <a:cs typeface="Georgia"/>
              <a:sym typeface="Georgia"/>
            </a:endParaRPr>
          </a:p>
        </p:txBody>
      </p:sp>
      <p:sp>
        <p:nvSpPr>
          <p:cNvPr id="177" name="Google Shape;177;p23"/>
          <p:cNvSpPr txBox="1"/>
          <p:nvPr/>
        </p:nvSpPr>
        <p:spPr>
          <a:xfrm>
            <a:off x="3331725" y="3054080"/>
            <a:ext cx="1196700" cy="1038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i="0" u="none" strike="noStrike" cap="none">
                <a:solidFill>
                  <a:schemeClr val="lt1"/>
                </a:solidFill>
                <a:latin typeface="Georgia"/>
                <a:ea typeface="Georgia"/>
                <a:cs typeface="Georgia"/>
                <a:sym typeface="Georgia"/>
              </a:rPr>
              <a:t>Requires operators of websites or online services for children under 13 that they are collecting personal information</a:t>
            </a:r>
            <a:endParaRPr sz="900" i="0" u="none" strike="noStrike" cap="none">
              <a:solidFill>
                <a:schemeClr val="lt1"/>
              </a:solidFill>
              <a:latin typeface="Georgia"/>
              <a:ea typeface="Georgia"/>
              <a:cs typeface="Georgia"/>
              <a:sym typeface="Georgia"/>
            </a:endParaRPr>
          </a:p>
        </p:txBody>
      </p:sp>
      <p:sp>
        <p:nvSpPr>
          <p:cNvPr id="178" name="Google Shape;178;p23"/>
          <p:cNvSpPr txBox="1"/>
          <p:nvPr/>
        </p:nvSpPr>
        <p:spPr>
          <a:xfrm>
            <a:off x="4650052" y="3054079"/>
            <a:ext cx="1212000" cy="1316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i="0" u="none" strike="noStrike" cap="none">
                <a:solidFill>
                  <a:srgbClr val="666666"/>
                </a:solidFill>
                <a:latin typeface="Georgia"/>
                <a:ea typeface="Georgia"/>
                <a:cs typeface="Georgia"/>
                <a:sym typeface="Georgia"/>
              </a:rPr>
              <a:t>Usually HIPAA does not apply because information by definition is part of  “education records” under FERPA and, therefore, is not subject to the HIPAA</a:t>
            </a:r>
            <a:endParaRPr sz="900" i="0" u="none" strike="noStrike" cap="none">
              <a:solidFill>
                <a:srgbClr val="666666"/>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100"/>
              <a:buFont typeface="Arial"/>
              <a:buNone/>
            </a:pPr>
            <a:endParaRPr sz="900" i="0" u="none" strike="noStrike" cap="none">
              <a:solidFill>
                <a:schemeClr val="lt1"/>
              </a:solidFill>
              <a:latin typeface="Georgia"/>
              <a:ea typeface="Georgia"/>
              <a:cs typeface="Georgia"/>
              <a:sym typeface="Georgia"/>
            </a:endParaRPr>
          </a:p>
        </p:txBody>
      </p:sp>
      <p:sp>
        <p:nvSpPr>
          <p:cNvPr id="179" name="Google Shape;179;p23"/>
          <p:cNvSpPr txBox="1"/>
          <p:nvPr/>
        </p:nvSpPr>
        <p:spPr>
          <a:xfrm>
            <a:off x="5980995" y="3054080"/>
            <a:ext cx="1212000" cy="1177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i="0" u="none" strike="noStrike" cap="none">
                <a:solidFill>
                  <a:schemeClr val="lt1"/>
                </a:solidFill>
                <a:latin typeface="Georgia"/>
                <a:ea typeface="Georgia"/>
                <a:cs typeface="Georgia"/>
                <a:sym typeface="Georgia"/>
              </a:rPr>
              <a:t>Schools must have written permission to release any information but allows schools to disclose under certain conditions</a:t>
            </a:r>
            <a:endParaRPr sz="900" i="0" u="none" strike="noStrike" cap="none">
              <a:solidFill>
                <a:srgbClr val="000000"/>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100"/>
              <a:buFont typeface="Arial"/>
              <a:buNone/>
            </a:pPr>
            <a:endParaRPr sz="900" i="0" u="none" strike="noStrike" cap="none">
              <a:solidFill>
                <a:schemeClr val="lt1"/>
              </a:solidFill>
              <a:latin typeface="Georgia"/>
              <a:ea typeface="Georgia"/>
              <a:cs typeface="Georgia"/>
              <a:sym typeface="Georgia"/>
            </a:endParaRPr>
          </a:p>
        </p:txBody>
      </p:sp>
      <p:sp>
        <p:nvSpPr>
          <p:cNvPr id="180" name="Google Shape;180;p23"/>
          <p:cNvSpPr txBox="1"/>
          <p:nvPr/>
        </p:nvSpPr>
        <p:spPr>
          <a:xfrm>
            <a:off x="7311938" y="3193714"/>
            <a:ext cx="1199700" cy="10923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i="0" u="none" strike="noStrike" cap="none">
                <a:solidFill>
                  <a:srgbClr val="FFFFFF"/>
                </a:solidFill>
                <a:latin typeface="Georgia"/>
                <a:ea typeface="Georgia"/>
                <a:cs typeface="Georgia"/>
                <a:sym typeface="Georgia"/>
              </a:rPr>
              <a:t>40 states have passed 125 student privacy laws since 2013 laws </a:t>
            </a:r>
            <a:endParaRPr sz="900" i="0" u="none" strike="noStrike" cap="none">
              <a:solidFill>
                <a:srgbClr val="FFFFFF"/>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100"/>
              <a:buFont typeface="Arial"/>
              <a:buNone/>
            </a:pPr>
            <a:endParaRPr sz="900">
              <a:solidFill>
                <a:srgbClr val="FFFFFF"/>
              </a:solidFill>
              <a:latin typeface="Georgia"/>
              <a:ea typeface="Georgia"/>
              <a:cs typeface="Georgia"/>
              <a:sym typeface="Georgia"/>
            </a:endParaRPr>
          </a:p>
          <a:p>
            <a:pPr marL="0" marR="0" lvl="0" indent="0" algn="l" rtl="0">
              <a:lnSpc>
                <a:spcPct val="120000"/>
              </a:lnSpc>
              <a:spcBef>
                <a:spcPts val="0"/>
              </a:spcBef>
              <a:spcAft>
                <a:spcPts val="0"/>
              </a:spcAft>
              <a:buClr>
                <a:schemeClr val="dk1"/>
              </a:buClr>
              <a:buSzPts val="800"/>
              <a:buFont typeface="Arial"/>
              <a:buNone/>
            </a:pPr>
            <a:endParaRPr sz="900" i="0" u="none" strike="noStrike" cap="none">
              <a:solidFill>
                <a:schemeClr val="lt1"/>
              </a:solidFill>
              <a:latin typeface="Georgia"/>
              <a:ea typeface="Georgia"/>
              <a:cs typeface="Georgia"/>
              <a:sym typeface="Georgia"/>
            </a:endParaRPr>
          </a:p>
          <a:p>
            <a:pPr marL="0" marR="0" lvl="0" indent="0" algn="ctr" rtl="0">
              <a:lnSpc>
                <a:spcPct val="100000"/>
              </a:lnSpc>
              <a:spcBef>
                <a:spcPts val="200"/>
              </a:spcBef>
              <a:spcAft>
                <a:spcPts val="0"/>
              </a:spcAft>
              <a:buClr>
                <a:srgbClr val="000000"/>
              </a:buClr>
              <a:buSzPts val="1100"/>
              <a:buFont typeface="Arial"/>
              <a:buNone/>
            </a:pPr>
            <a:endParaRPr sz="900" i="0" u="none" strike="noStrike" cap="none">
              <a:solidFill>
                <a:srgbClr val="FFFFFF"/>
              </a:solidFill>
              <a:latin typeface="Georgia"/>
              <a:ea typeface="Georgia"/>
              <a:cs typeface="Georgia"/>
              <a:sym typeface="Georgia"/>
            </a:endParaRPr>
          </a:p>
        </p:txBody>
      </p:sp>
      <p:pic>
        <p:nvPicPr>
          <p:cNvPr id="181" name="Google Shape;181;p23"/>
          <p:cNvPicPr preferRelativeResize="0"/>
          <p:nvPr/>
        </p:nvPicPr>
        <p:blipFill rotWithShape="1">
          <a:blip r:embed="rId3">
            <a:alphaModFix/>
          </a:blip>
          <a:srcRect/>
          <a:stretch/>
        </p:blipFill>
        <p:spPr>
          <a:xfrm>
            <a:off x="8285275" y="118978"/>
            <a:ext cx="715837" cy="9964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pic>
        <p:nvPicPr>
          <p:cNvPr id="186" name="Google Shape;186;p24"/>
          <p:cNvPicPr preferRelativeResize="0"/>
          <p:nvPr/>
        </p:nvPicPr>
        <p:blipFill rotWithShape="1">
          <a:blip r:embed="rId3">
            <a:alphaModFix/>
          </a:blip>
          <a:srcRect l="35695" b="4988"/>
          <a:stretch/>
        </p:blipFill>
        <p:spPr>
          <a:xfrm>
            <a:off x="4323177" y="0"/>
            <a:ext cx="5221200" cy="5143500"/>
          </a:xfrm>
          <a:prstGeom prst="rect">
            <a:avLst/>
          </a:prstGeom>
          <a:noFill/>
          <a:ln>
            <a:noFill/>
          </a:ln>
        </p:spPr>
      </p:pic>
      <p:sp>
        <p:nvSpPr>
          <p:cNvPr id="187" name="Google Shape;187;p24"/>
          <p:cNvSpPr txBox="1"/>
          <p:nvPr/>
        </p:nvSpPr>
        <p:spPr>
          <a:xfrm>
            <a:off x="190275" y="196875"/>
            <a:ext cx="8520600" cy="5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366092"/>
                </a:solidFill>
                <a:latin typeface="Georgia"/>
                <a:ea typeface="Georgia"/>
                <a:cs typeface="Georgia"/>
                <a:sym typeface="Georgia"/>
              </a:rPr>
              <a:t>Student Privacy Laws</a:t>
            </a:r>
            <a:endParaRPr sz="2400" b="1">
              <a:solidFill>
                <a:srgbClr val="366092"/>
              </a:solidFill>
              <a:latin typeface="Georgia"/>
              <a:ea typeface="Georgia"/>
              <a:cs typeface="Georgia"/>
              <a:sym typeface="Georgia"/>
            </a:endParaRPr>
          </a:p>
        </p:txBody>
      </p:sp>
      <p:sp>
        <p:nvSpPr>
          <p:cNvPr id="188" name="Google Shape;188;p24"/>
          <p:cNvSpPr txBox="1"/>
          <p:nvPr/>
        </p:nvSpPr>
        <p:spPr>
          <a:xfrm>
            <a:off x="213037" y="1370880"/>
            <a:ext cx="3874200" cy="284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666666"/>
                </a:solidFill>
                <a:latin typeface="Georgia"/>
                <a:ea typeface="Georgia"/>
                <a:cs typeface="Georgia"/>
                <a:sym typeface="Georgia"/>
              </a:rPr>
              <a:t>Children’s Internet Privacy Act</a:t>
            </a:r>
            <a:endParaRPr sz="1800" b="1">
              <a:solidFill>
                <a:srgbClr val="666666"/>
              </a:solidFill>
              <a:latin typeface="Georgia"/>
              <a:ea typeface="Georgia"/>
              <a:cs typeface="Georgia"/>
              <a:sym typeface="Georgia"/>
            </a:endParaRPr>
          </a:p>
          <a:p>
            <a:pPr marL="0" lvl="0" indent="0" algn="l" rtl="0">
              <a:spcBef>
                <a:spcPts val="1600"/>
              </a:spcBef>
              <a:spcAft>
                <a:spcPts val="0"/>
              </a:spcAft>
              <a:buNone/>
            </a:pPr>
            <a:r>
              <a:rPr lang="en" sz="1800">
                <a:solidFill>
                  <a:srgbClr val="666666"/>
                </a:solidFill>
                <a:highlight>
                  <a:srgbClr val="FFFFFF"/>
                </a:highlight>
                <a:latin typeface="Georgia"/>
                <a:ea typeface="Georgia"/>
                <a:cs typeface="Georgia"/>
                <a:sym typeface="Georgia"/>
              </a:rPr>
              <a:t>Requires that K–12 schools and libraries in the United States use Internet filters and implement other measures to protect children from harmful online content as a condition for federal funding.</a:t>
            </a:r>
            <a:endParaRPr sz="1800">
              <a:solidFill>
                <a:srgbClr val="666666"/>
              </a:solidFill>
              <a:latin typeface="Georgia"/>
              <a:ea typeface="Georgia"/>
              <a:cs typeface="Georgia"/>
              <a:sym typeface="Georgia"/>
            </a:endParaRPr>
          </a:p>
        </p:txBody>
      </p:sp>
      <p:sp>
        <p:nvSpPr>
          <p:cNvPr id="189" name="Google Shape;189;p24"/>
          <p:cNvSpPr txBox="1"/>
          <p:nvPr/>
        </p:nvSpPr>
        <p:spPr>
          <a:xfrm>
            <a:off x="171512" y="551317"/>
            <a:ext cx="3476700" cy="68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6000" b="1">
                <a:solidFill>
                  <a:srgbClr val="366092"/>
                </a:solidFill>
                <a:latin typeface="Georgia"/>
                <a:ea typeface="Georgia"/>
                <a:cs typeface="Georgia"/>
                <a:sym typeface="Georgia"/>
              </a:rPr>
              <a:t>CIPA</a:t>
            </a:r>
            <a:endParaRPr sz="6000">
              <a:solidFill>
                <a:srgbClr val="36609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93"/>
        <p:cNvGrpSpPr/>
        <p:nvPr/>
      </p:nvGrpSpPr>
      <p:grpSpPr>
        <a:xfrm>
          <a:off x="0" y="0"/>
          <a:ext cx="0" cy="0"/>
          <a:chOff x="0" y="0"/>
          <a:chExt cx="0" cy="0"/>
        </a:xfrm>
      </p:grpSpPr>
      <p:sp>
        <p:nvSpPr>
          <p:cNvPr id="194" name="Google Shape;194;p25"/>
          <p:cNvSpPr/>
          <p:nvPr/>
        </p:nvSpPr>
        <p:spPr>
          <a:xfrm>
            <a:off x="4315750" y="0"/>
            <a:ext cx="4900500" cy="5143500"/>
          </a:xfrm>
          <a:prstGeom prst="rect">
            <a:avLst/>
          </a:prstGeom>
          <a:solidFill>
            <a:srgbClr val="FFB81C">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5"/>
          <p:cNvSpPr/>
          <p:nvPr/>
        </p:nvSpPr>
        <p:spPr>
          <a:xfrm>
            <a:off x="-44150" y="-31972"/>
            <a:ext cx="4359900" cy="5222100"/>
          </a:xfrm>
          <a:prstGeom prst="rect">
            <a:avLst/>
          </a:prstGeom>
          <a:solidFill>
            <a:srgbClr val="FFB81C">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5"/>
          <p:cNvSpPr txBox="1"/>
          <p:nvPr/>
        </p:nvSpPr>
        <p:spPr>
          <a:xfrm>
            <a:off x="190275" y="1378755"/>
            <a:ext cx="4031700" cy="30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666666"/>
                </a:solidFill>
                <a:latin typeface="Georgia"/>
                <a:ea typeface="Georgia"/>
                <a:cs typeface="Georgia"/>
                <a:sym typeface="Georgia"/>
              </a:rPr>
              <a:t>Protection of Pupils </a:t>
            </a:r>
            <a:br>
              <a:rPr lang="en" sz="1800" b="1">
                <a:solidFill>
                  <a:srgbClr val="666666"/>
                </a:solidFill>
                <a:latin typeface="Georgia"/>
                <a:ea typeface="Georgia"/>
                <a:cs typeface="Georgia"/>
                <a:sym typeface="Georgia"/>
              </a:rPr>
            </a:br>
            <a:r>
              <a:rPr lang="en" sz="1800" b="1">
                <a:solidFill>
                  <a:srgbClr val="666666"/>
                </a:solidFill>
                <a:latin typeface="Georgia"/>
                <a:ea typeface="Georgia"/>
                <a:cs typeface="Georgia"/>
                <a:sym typeface="Georgia"/>
              </a:rPr>
              <a:t>Rights Amendment</a:t>
            </a:r>
            <a:endParaRPr sz="1800" b="1">
              <a:solidFill>
                <a:srgbClr val="666666"/>
              </a:solidFill>
              <a:latin typeface="Georgia"/>
              <a:ea typeface="Georgia"/>
              <a:cs typeface="Georgia"/>
              <a:sym typeface="Georgia"/>
            </a:endParaRPr>
          </a:p>
          <a:p>
            <a:pPr marL="0" lvl="0" indent="0" algn="l" rtl="0">
              <a:lnSpc>
                <a:spcPct val="115000"/>
              </a:lnSpc>
              <a:spcBef>
                <a:spcPts val="1600"/>
              </a:spcBef>
              <a:spcAft>
                <a:spcPts val="0"/>
              </a:spcAft>
              <a:buNone/>
            </a:pPr>
            <a:br>
              <a:rPr lang="en" sz="700">
                <a:solidFill>
                  <a:srgbClr val="666666"/>
                </a:solidFill>
                <a:latin typeface="Georgia"/>
                <a:ea typeface="Georgia"/>
                <a:cs typeface="Georgia"/>
                <a:sym typeface="Georgia"/>
              </a:rPr>
            </a:br>
            <a:r>
              <a:rPr lang="en">
                <a:solidFill>
                  <a:srgbClr val="666666"/>
                </a:solidFill>
                <a:latin typeface="Georgia"/>
                <a:ea typeface="Georgia"/>
                <a:cs typeface="Georgia"/>
                <a:sym typeface="Georgia"/>
              </a:rPr>
              <a:t>Requires parental consent for any surveys </a:t>
            </a:r>
            <a:br>
              <a:rPr lang="en">
                <a:solidFill>
                  <a:srgbClr val="666666"/>
                </a:solidFill>
                <a:latin typeface="Georgia"/>
                <a:ea typeface="Georgia"/>
                <a:cs typeface="Georgia"/>
                <a:sym typeface="Georgia"/>
              </a:rPr>
            </a:br>
            <a:r>
              <a:rPr lang="en">
                <a:solidFill>
                  <a:srgbClr val="666666"/>
                </a:solidFill>
                <a:latin typeface="Georgia"/>
                <a:ea typeface="Georgia"/>
                <a:cs typeface="Georgia"/>
                <a:sym typeface="Georgia"/>
              </a:rPr>
              <a:t>that contain the following information;</a:t>
            </a:r>
            <a:endParaRPr>
              <a:solidFill>
                <a:srgbClr val="666666"/>
              </a:solidFill>
              <a:latin typeface="Georgia"/>
              <a:ea typeface="Georgia"/>
              <a:cs typeface="Georgia"/>
              <a:sym typeface="Georgia"/>
            </a:endParaRPr>
          </a:p>
          <a:p>
            <a:pPr marL="457200" lvl="0" indent="-317500" algn="l" rtl="0">
              <a:lnSpc>
                <a:spcPct val="115000"/>
              </a:lnSpc>
              <a:spcBef>
                <a:spcPts val="800"/>
              </a:spcBef>
              <a:spcAft>
                <a:spcPts val="0"/>
              </a:spcAft>
              <a:buClr>
                <a:srgbClr val="FF671F"/>
              </a:buClr>
              <a:buSzPts val="1400"/>
              <a:buFont typeface="Georgia"/>
              <a:buChar char="●"/>
            </a:pPr>
            <a:r>
              <a:rPr lang="en">
                <a:solidFill>
                  <a:srgbClr val="666666"/>
                </a:solidFill>
                <a:latin typeface="Georgia"/>
                <a:ea typeface="Georgia"/>
                <a:cs typeface="Georgia"/>
                <a:sym typeface="Georgia"/>
              </a:rPr>
              <a:t>Political affiliations;</a:t>
            </a:r>
            <a:endParaRPr>
              <a:solidFill>
                <a:srgbClr val="666666"/>
              </a:solidFill>
              <a:latin typeface="Georgia"/>
              <a:ea typeface="Georgia"/>
              <a:cs typeface="Georgia"/>
              <a:sym typeface="Georgia"/>
            </a:endParaRPr>
          </a:p>
          <a:p>
            <a:pPr marL="457200" lvl="0" indent="-317500" algn="l" rtl="0">
              <a:lnSpc>
                <a:spcPct val="115000"/>
              </a:lnSpc>
              <a:spcBef>
                <a:spcPts val="1000"/>
              </a:spcBef>
              <a:spcAft>
                <a:spcPts val="0"/>
              </a:spcAft>
              <a:buClr>
                <a:srgbClr val="FF671F"/>
              </a:buClr>
              <a:buSzPts val="1400"/>
              <a:buFont typeface="Georgia"/>
              <a:buChar char="●"/>
            </a:pPr>
            <a:r>
              <a:rPr lang="en">
                <a:solidFill>
                  <a:srgbClr val="666666"/>
                </a:solidFill>
                <a:latin typeface="Georgia"/>
                <a:ea typeface="Georgia"/>
                <a:cs typeface="Georgia"/>
                <a:sym typeface="Georgia"/>
              </a:rPr>
              <a:t>Mental and psychological problems potentially embarrassing to the student and his/her family;</a:t>
            </a:r>
            <a:endParaRPr>
              <a:solidFill>
                <a:srgbClr val="666666"/>
              </a:solidFill>
              <a:latin typeface="Georgia"/>
              <a:ea typeface="Georgia"/>
              <a:cs typeface="Georgia"/>
              <a:sym typeface="Georgia"/>
            </a:endParaRPr>
          </a:p>
          <a:p>
            <a:pPr marL="457200" lvl="0" indent="-317500" algn="l" rtl="0">
              <a:lnSpc>
                <a:spcPct val="115000"/>
              </a:lnSpc>
              <a:spcBef>
                <a:spcPts val="1000"/>
              </a:spcBef>
              <a:spcAft>
                <a:spcPts val="1000"/>
              </a:spcAft>
              <a:buClr>
                <a:srgbClr val="FF671F"/>
              </a:buClr>
              <a:buSzPts val="1400"/>
              <a:buFont typeface="Georgia"/>
              <a:buChar char="●"/>
            </a:pPr>
            <a:r>
              <a:rPr lang="en">
                <a:solidFill>
                  <a:srgbClr val="666666"/>
                </a:solidFill>
                <a:latin typeface="Georgia"/>
                <a:ea typeface="Georgia"/>
                <a:cs typeface="Georgia"/>
                <a:sym typeface="Georgia"/>
              </a:rPr>
              <a:t>Sex behavior and attitudes;</a:t>
            </a:r>
            <a:endParaRPr sz="2000">
              <a:solidFill>
                <a:srgbClr val="666666"/>
              </a:solidFill>
              <a:highlight>
                <a:srgbClr val="FFFFFF"/>
              </a:highlight>
              <a:latin typeface="Georgia"/>
              <a:ea typeface="Georgia"/>
              <a:cs typeface="Georgia"/>
              <a:sym typeface="Georgia"/>
            </a:endParaRPr>
          </a:p>
        </p:txBody>
      </p:sp>
      <p:sp>
        <p:nvSpPr>
          <p:cNvPr id="197" name="Google Shape;197;p25"/>
          <p:cNvSpPr txBox="1"/>
          <p:nvPr/>
        </p:nvSpPr>
        <p:spPr>
          <a:xfrm>
            <a:off x="190275" y="196875"/>
            <a:ext cx="8520600" cy="5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A499"/>
                </a:solidFill>
                <a:latin typeface="Georgia"/>
                <a:ea typeface="Georgia"/>
                <a:cs typeface="Georgia"/>
                <a:sym typeface="Georgia"/>
              </a:rPr>
              <a:t>Student Privacy Laws</a:t>
            </a:r>
            <a:endParaRPr sz="2400" b="1">
              <a:solidFill>
                <a:srgbClr val="00A499"/>
              </a:solidFill>
              <a:latin typeface="Georgia"/>
              <a:ea typeface="Georgia"/>
              <a:cs typeface="Georgia"/>
              <a:sym typeface="Georgia"/>
            </a:endParaRPr>
          </a:p>
        </p:txBody>
      </p:sp>
      <p:sp>
        <p:nvSpPr>
          <p:cNvPr id="198" name="Google Shape;198;p25"/>
          <p:cNvSpPr txBox="1"/>
          <p:nvPr/>
        </p:nvSpPr>
        <p:spPr>
          <a:xfrm>
            <a:off x="190275" y="551317"/>
            <a:ext cx="3476700" cy="68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000" b="1">
                <a:solidFill>
                  <a:srgbClr val="FFB81C"/>
                </a:solidFill>
                <a:latin typeface="Georgia"/>
                <a:ea typeface="Georgia"/>
                <a:cs typeface="Georgia"/>
                <a:sym typeface="Georgia"/>
              </a:rPr>
              <a:t>PPRA</a:t>
            </a:r>
            <a:endParaRPr sz="6000">
              <a:solidFill>
                <a:srgbClr val="FFB81C"/>
              </a:solidFill>
            </a:endParaRPr>
          </a:p>
        </p:txBody>
      </p:sp>
      <p:sp>
        <p:nvSpPr>
          <p:cNvPr id="199" name="Google Shape;199;p25"/>
          <p:cNvSpPr txBox="1"/>
          <p:nvPr/>
        </p:nvSpPr>
        <p:spPr>
          <a:xfrm>
            <a:off x="4665675" y="415058"/>
            <a:ext cx="4045200" cy="38892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FF671F"/>
              </a:buClr>
              <a:buSzPts val="1400"/>
              <a:buFont typeface="Georgia"/>
              <a:buChar char="●"/>
            </a:pPr>
            <a:r>
              <a:rPr lang="en">
                <a:solidFill>
                  <a:srgbClr val="666666"/>
                </a:solidFill>
                <a:latin typeface="Georgia"/>
                <a:ea typeface="Georgia"/>
                <a:cs typeface="Georgia"/>
                <a:sym typeface="Georgia"/>
              </a:rPr>
              <a:t>Illegal, anti-social, self-incriminating and demeaning behavior; </a:t>
            </a:r>
            <a:endParaRPr>
              <a:solidFill>
                <a:srgbClr val="666666"/>
              </a:solidFill>
              <a:latin typeface="Georgia"/>
              <a:ea typeface="Georgia"/>
              <a:cs typeface="Georgia"/>
              <a:sym typeface="Georgia"/>
            </a:endParaRPr>
          </a:p>
          <a:p>
            <a:pPr marL="457200" lvl="0" indent="-317500" algn="l" rtl="0">
              <a:lnSpc>
                <a:spcPct val="115000"/>
              </a:lnSpc>
              <a:spcBef>
                <a:spcPts val="1000"/>
              </a:spcBef>
              <a:spcAft>
                <a:spcPts val="0"/>
              </a:spcAft>
              <a:buClr>
                <a:srgbClr val="FF671F"/>
              </a:buClr>
              <a:buSzPts val="1400"/>
              <a:buFont typeface="Georgia"/>
              <a:buChar char="●"/>
            </a:pPr>
            <a:r>
              <a:rPr lang="en">
                <a:solidFill>
                  <a:srgbClr val="666666"/>
                </a:solidFill>
                <a:latin typeface="Georgia"/>
                <a:ea typeface="Georgia"/>
                <a:cs typeface="Georgia"/>
                <a:sym typeface="Georgia"/>
              </a:rPr>
              <a:t>Critical appraisals of other individuals with whom respondents have close family relationships;</a:t>
            </a:r>
            <a:endParaRPr>
              <a:solidFill>
                <a:srgbClr val="666666"/>
              </a:solidFill>
              <a:latin typeface="Georgia"/>
              <a:ea typeface="Georgia"/>
              <a:cs typeface="Georgia"/>
              <a:sym typeface="Georgia"/>
            </a:endParaRPr>
          </a:p>
          <a:p>
            <a:pPr marL="457200" lvl="0" indent="-317500" algn="l" rtl="0">
              <a:lnSpc>
                <a:spcPct val="115000"/>
              </a:lnSpc>
              <a:spcBef>
                <a:spcPts val="1000"/>
              </a:spcBef>
              <a:spcAft>
                <a:spcPts val="0"/>
              </a:spcAft>
              <a:buClr>
                <a:srgbClr val="FF671F"/>
              </a:buClr>
              <a:buSzPts val="1400"/>
              <a:buFont typeface="Georgia"/>
              <a:buChar char="●"/>
            </a:pPr>
            <a:r>
              <a:rPr lang="en">
                <a:solidFill>
                  <a:srgbClr val="666666"/>
                </a:solidFill>
                <a:latin typeface="Georgia"/>
                <a:ea typeface="Georgia"/>
                <a:cs typeface="Georgia"/>
                <a:sym typeface="Georgia"/>
              </a:rPr>
              <a:t>Legally recognized privileged or analogous relationships, such as those of lawyers, physicians, and ministers;</a:t>
            </a:r>
            <a:endParaRPr>
              <a:solidFill>
                <a:srgbClr val="666666"/>
              </a:solidFill>
              <a:latin typeface="Georgia"/>
              <a:ea typeface="Georgia"/>
              <a:cs typeface="Georgia"/>
              <a:sym typeface="Georgia"/>
            </a:endParaRPr>
          </a:p>
          <a:p>
            <a:pPr marL="457200" lvl="0" indent="-317500" algn="l" rtl="0">
              <a:lnSpc>
                <a:spcPct val="115000"/>
              </a:lnSpc>
              <a:spcBef>
                <a:spcPts val="1000"/>
              </a:spcBef>
              <a:spcAft>
                <a:spcPts val="0"/>
              </a:spcAft>
              <a:buClr>
                <a:srgbClr val="FF671F"/>
              </a:buClr>
              <a:buSzPts val="1400"/>
              <a:buFont typeface="Georgia"/>
              <a:buChar char="●"/>
            </a:pPr>
            <a:r>
              <a:rPr lang="en">
                <a:solidFill>
                  <a:srgbClr val="666666"/>
                </a:solidFill>
                <a:latin typeface="Georgia"/>
                <a:ea typeface="Georgia"/>
                <a:cs typeface="Georgia"/>
                <a:sym typeface="Georgia"/>
              </a:rPr>
              <a:t>Religious practices, affiliations, or beliefs of the student or student's parent; or</a:t>
            </a:r>
            <a:endParaRPr>
              <a:solidFill>
                <a:srgbClr val="666666"/>
              </a:solidFill>
              <a:latin typeface="Georgia"/>
              <a:ea typeface="Georgia"/>
              <a:cs typeface="Georgia"/>
              <a:sym typeface="Georgia"/>
            </a:endParaRPr>
          </a:p>
          <a:p>
            <a:pPr marL="457200" lvl="0" indent="-317500" algn="l" rtl="0">
              <a:lnSpc>
                <a:spcPct val="115000"/>
              </a:lnSpc>
              <a:spcBef>
                <a:spcPts val="1000"/>
              </a:spcBef>
              <a:spcAft>
                <a:spcPts val="1000"/>
              </a:spcAft>
              <a:buClr>
                <a:srgbClr val="FF671F"/>
              </a:buClr>
              <a:buSzPts val="1400"/>
              <a:buFont typeface="Georgia"/>
              <a:buChar char="●"/>
            </a:pPr>
            <a:r>
              <a:rPr lang="en">
                <a:solidFill>
                  <a:srgbClr val="666666"/>
                </a:solidFill>
                <a:latin typeface="Georgia"/>
                <a:ea typeface="Georgia"/>
                <a:cs typeface="Georgia"/>
                <a:sym typeface="Georgia"/>
              </a:rPr>
              <a:t>Income (other than that required by law to determine eligibility for participation in a program or for receiving financial assistance under such program.)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203"/>
        <p:cNvGrpSpPr/>
        <p:nvPr/>
      </p:nvGrpSpPr>
      <p:grpSpPr>
        <a:xfrm>
          <a:off x="0" y="0"/>
          <a:ext cx="0" cy="0"/>
          <a:chOff x="0" y="0"/>
          <a:chExt cx="0" cy="0"/>
        </a:xfrm>
      </p:grpSpPr>
      <p:sp>
        <p:nvSpPr>
          <p:cNvPr id="204" name="Google Shape;204;p26"/>
          <p:cNvSpPr txBox="1"/>
          <p:nvPr/>
        </p:nvSpPr>
        <p:spPr>
          <a:xfrm>
            <a:off x="228146" y="1403505"/>
            <a:ext cx="4406700" cy="237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666666"/>
                </a:solidFill>
                <a:latin typeface="Georgia"/>
                <a:ea typeface="Georgia"/>
                <a:cs typeface="Georgia"/>
                <a:sym typeface="Georgia"/>
              </a:rPr>
              <a:t>Children's’ Online Privacy &amp; Protection Act</a:t>
            </a:r>
            <a:endParaRPr sz="1800" b="1">
              <a:solidFill>
                <a:srgbClr val="666666"/>
              </a:solidFill>
              <a:latin typeface="Georgia"/>
              <a:ea typeface="Georgia"/>
              <a:cs typeface="Georgia"/>
              <a:sym typeface="Georgia"/>
            </a:endParaRPr>
          </a:p>
          <a:p>
            <a:pPr marL="0" lvl="0" indent="0" algn="l" rtl="0">
              <a:spcBef>
                <a:spcPts val="1600"/>
              </a:spcBef>
              <a:spcAft>
                <a:spcPts val="1000"/>
              </a:spcAft>
              <a:buNone/>
            </a:pPr>
            <a:r>
              <a:rPr lang="en" sz="1800">
                <a:solidFill>
                  <a:srgbClr val="666666"/>
                </a:solidFill>
                <a:highlight>
                  <a:srgbClr val="FFFFFF"/>
                </a:highlight>
                <a:latin typeface="Georgia"/>
                <a:ea typeface="Georgia"/>
                <a:cs typeface="Georgia"/>
                <a:sym typeface="Georgia"/>
              </a:rPr>
              <a:t>COPPA imposes certain requirements on operators of websites or online services directed to children under 13 years of age, and on operators of other websites or online services that have actual knowledge that they are collecting personal information online from </a:t>
            </a:r>
            <a:br>
              <a:rPr lang="en" sz="1800">
                <a:solidFill>
                  <a:srgbClr val="666666"/>
                </a:solidFill>
                <a:highlight>
                  <a:srgbClr val="FFFFFF"/>
                </a:highlight>
                <a:latin typeface="Georgia"/>
                <a:ea typeface="Georgia"/>
                <a:cs typeface="Georgia"/>
                <a:sym typeface="Georgia"/>
              </a:rPr>
            </a:br>
            <a:r>
              <a:rPr lang="en" sz="1800">
                <a:solidFill>
                  <a:srgbClr val="666666"/>
                </a:solidFill>
                <a:highlight>
                  <a:srgbClr val="FFFFFF"/>
                </a:highlight>
                <a:latin typeface="Georgia"/>
                <a:ea typeface="Georgia"/>
                <a:cs typeface="Georgia"/>
                <a:sym typeface="Georgia"/>
              </a:rPr>
              <a:t>a child under 13 years of age.</a:t>
            </a:r>
            <a:endParaRPr sz="1800">
              <a:solidFill>
                <a:srgbClr val="666666"/>
              </a:solidFill>
              <a:highlight>
                <a:srgbClr val="FFFFFF"/>
              </a:highlight>
              <a:latin typeface="Georgia"/>
              <a:ea typeface="Georgia"/>
              <a:cs typeface="Georgia"/>
              <a:sym typeface="Georgia"/>
            </a:endParaRPr>
          </a:p>
        </p:txBody>
      </p:sp>
      <p:sp>
        <p:nvSpPr>
          <p:cNvPr id="205" name="Google Shape;205;p26"/>
          <p:cNvSpPr txBox="1"/>
          <p:nvPr/>
        </p:nvSpPr>
        <p:spPr>
          <a:xfrm>
            <a:off x="190275" y="196875"/>
            <a:ext cx="8520600" cy="5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A499"/>
                </a:solidFill>
                <a:latin typeface="Georgia"/>
                <a:ea typeface="Georgia"/>
                <a:cs typeface="Georgia"/>
                <a:sym typeface="Georgia"/>
              </a:rPr>
              <a:t>Student Privacy Laws</a:t>
            </a:r>
            <a:endParaRPr sz="2400" b="1">
              <a:solidFill>
                <a:srgbClr val="00A499"/>
              </a:solidFill>
              <a:latin typeface="Georgia"/>
              <a:ea typeface="Georgia"/>
              <a:cs typeface="Georgia"/>
              <a:sym typeface="Georgia"/>
            </a:endParaRPr>
          </a:p>
        </p:txBody>
      </p:sp>
      <p:sp>
        <p:nvSpPr>
          <p:cNvPr id="206" name="Google Shape;206;p26"/>
          <p:cNvSpPr txBox="1"/>
          <p:nvPr/>
        </p:nvSpPr>
        <p:spPr>
          <a:xfrm>
            <a:off x="184021" y="551317"/>
            <a:ext cx="3476700" cy="68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000" b="1">
                <a:solidFill>
                  <a:srgbClr val="A1C156"/>
                </a:solidFill>
                <a:latin typeface="Georgia"/>
                <a:ea typeface="Georgia"/>
                <a:cs typeface="Georgia"/>
                <a:sym typeface="Georgia"/>
              </a:rPr>
              <a:t>COPPA</a:t>
            </a:r>
            <a:endParaRPr sz="6000">
              <a:solidFill>
                <a:srgbClr val="A1C156"/>
              </a:solidFill>
            </a:endParaRPr>
          </a:p>
        </p:txBody>
      </p:sp>
      <p:pic>
        <p:nvPicPr>
          <p:cNvPr id="207" name="Google Shape;207;p26"/>
          <p:cNvPicPr preferRelativeResize="0"/>
          <p:nvPr/>
        </p:nvPicPr>
        <p:blipFill rotWithShape="1">
          <a:blip r:embed="rId3">
            <a:alphaModFix/>
          </a:blip>
          <a:srcRect t="-4500" b="4499"/>
          <a:stretch/>
        </p:blipFill>
        <p:spPr>
          <a:xfrm>
            <a:off x="5158036" y="-818098"/>
            <a:ext cx="3985976" cy="596160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B86B8C25BA274691B68F8F0B4FF908" ma:contentTypeVersion="16" ma:contentTypeDescription="Create a new document." ma:contentTypeScope="" ma:versionID="8fa7a53be2d8c6c12f54031b278f0a7c">
  <xsd:schema xmlns:xsd="http://www.w3.org/2001/XMLSchema" xmlns:xs="http://www.w3.org/2001/XMLSchema" xmlns:p="http://schemas.microsoft.com/office/2006/metadata/properties" xmlns:ns3="88aadf2f-b754-4c73-b0a3-6bd043cd4071" xmlns:ns4="0592add1-212d-4d4b-9857-45d8c2a19c78" targetNamespace="http://schemas.microsoft.com/office/2006/metadata/properties" ma:root="true" ma:fieldsID="f3e45e331236ff3e35e93ae74f16cbf4" ns3:_="" ns4:_="">
    <xsd:import namespace="88aadf2f-b754-4c73-b0a3-6bd043cd4071"/>
    <xsd:import namespace="0592add1-212d-4d4b-9857-45d8c2a19c7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aadf2f-b754-4c73-b0a3-6bd043cd4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92add1-212d-4d4b-9857-45d8c2a19c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ADF0E2-46BB-4290-A8F8-DC5DEE18059B}">
  <ds:schemaRefs>
    <ds:schemaRef ds:uri="http://schemas.microsoft.com/sharepoint/v3/contenttype/forms"/>
  </ds:schemaRefs>
</ds:datastoreItem>
</file>

<file path=customXml/itemProps2.xml><?xml version="1.0" encoding="utf-8"?>
<ds:datastoreItem xmlns:ds="http://schemas.openxmlformats.org/officeDocument/2006/customXml" ds:itemID="{68A2112F-B622-412E-A8E4-13F9E11BB6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aadf2f-b754-4c73-b0a3-6bd043cd4071"/>
    <ds:schemaRef ds:uri="0592add1-212d-4d4b-9857-45d8c2a19c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242F15-D893-4A8D-9E76-3D22FA2AFEF4}">
  <ds:schemaRefs>
    <ds:schemaRef ds:uri="http://schemas.microsoft.com/office/2006/metadata/properties"/>
    <ds:schemaRef ds:uri="http://www.w3.org/XML/1998/namespace"/>
    <ds:schemaRef ds:uri="http://purl.org/dc/terms/"/>
    <ds:schemaRef ds:uri="http://schemas.microsoft.com/office/2006/documentManagement/types"/>
    <ds:schemaRef ds:uri="88aadf2f-b754-4c73-b0a3-6bd043cd4071"/>
    <ds:schemaRef ds:uri="0592add1-212d-4d4b-9857-45d8c2a19c78"/>
    <ds:schemaRef ds:uri="http://purl.org/dc/dcmitype/"/>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1445</TotalTime>
  <Words>1551</Words>
  <Application>Microsoft Office PowerPoint</Application>
  <PresentationFormat>On-screen Show (16:9)</PresentationFormat>
  <Paragraphs>228</Paragraphs>
  <Slides>29</Slides>
  <Notes>29</Notes>
  <HiddenSlides>12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Roboto</vt:lpstr>
      <vt:lpstr>Georgia</vt:lpstr>
      <vt:lpstr>Arial</vt:lpstr>
      <vt:lpstr>Poppins</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FERPA (1974)</vt:lpstr>
      <vt:lpstr>FERPA Exceptions</vt:lpstr>
      <vt:lpstr>PowerPoint Presentation</vt:lpstr>
      <vt:lpstr>PowerPoint Presentation</vt:lpstr>
      <vt:lpstr>PowerPoint Presentation</vt:lpstr>
      <vt:lpstr>What is an “Alliance?</vt:lpstr>
      <vt:lpstr>PowerPoint Presentation</vt:lpstr>
      <vt:lpstr>Application and Agreement Management:  The SDPC Registry!</vt:lpstr>
      <vt:lpstr>PowerPoint Presentation</vt:lpstr>
      <vt:lpstr>Best Practices What’s working across the U.S.</vt:lpstr>
      <vt:lpstr>Ongoing messaging &amp; awareness building</vt:lpstr>
      <vt:lpstr>Looking forward  What’s next in creating secure K12 Ecosystems?</vt:lpstr>
      <vt:lpstr>Unity Enabling Privacy Expectations</vt:lpstr>
      <vt:lpstr>PowerPoint Presentation</vt:lpstr>
      <vt:lpstr>PowerPoint Presentation</vt:lpstr>
      <vt:lpstr>PESC Postsecondary Electronic Standards Council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Coy, Connie L.</dc:creator>
  <cp:lastModifiedBy>Coy, Connie L.</cp:lastModifiedBy>
  <cp:revision>2</cp:revision>
  <dcterms:modified xsi:type="dcterms:W3CDTF">2024-04-18T14:24:06Z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0x01010096B86B8C25BA274691B68F8F0B4FF908</vt:lpwstr>
  </property>
</Properties>
</file>