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18"/>
  </p:notesMasterIdLst>
  <p:sldIdLst>
    <p:sldId id="256" r:id="rId6"/>
    <p:sldId id="259" r:id="rId7"/>
    <p:sldId id="303" r:id="rId8"/>
    <p:sldId id="271" r:id="rId9"/>
    <p:sldId id="304" r:id="rId10"/>
    <p:sldId id="305" r:id="rId11"/>
    <p:sldId id="308" r:id="rId12"/>
    <p:sldId id="309" r:id="rId13"/>
    <p:sldId id="306" r:id="rId14"/>
    <p:sldId id="310" r:id="rId15"/>
    <p:sldId id="311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9D13F-6E54-454F-A93B-B9A6A3B8FD03}" v="414" dt="2025-04-08T21:35:56.126"/>
    <p1510:client id="{2B9799D0-CA38-47B1-BD2D-EB75B14CD8F8}" v="1" dt="2025-04-09T14:13:42.806"/>
    <p1510:client id="{A11C69D4-B48C-462F-B043-82F577475F41}" v="1489" dt="2025-04-08T12:31:38.688"/>
    <p1510:client id="{AD26F177-A04F-4F89-AC21-995D0F306E3F}" v="75" dt="2025-04-09T14:55:50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98" autoAdjust="0"/>
  </p:normalViewPr>
  <p:slideViewPr>
    <p:cSldViewPr snapToGrid="0">
      <p:cViewPr varScale="1">
        <p:scale>
          <a:sx n="66" d="100"/>
          <a:sy n="66" d="100"/>
        </p:scale>
        <p:origin x="27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8F988-DB44-4B69-9974-0EB2D79D911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7F2F-5CC3-4E74-BE28-0AFAE168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8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A7EB1-4B23-52E9-4F92-6004B1BEE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ECA39E-DEC2-7FE5-D3E6-893A53411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90BC2-3604-3C9E-18F5-2962290E6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Connie, John, Sonia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3FD68-9507-5F3F-5FEB-04C8160F8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5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F1B2B-423A-31CA-E3D9-407788049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1DB64-9FD5-AE64-93C1-6045D3C13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1130E-5C07-8B2C-167B-6A8544305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09923-436B-3308-9D3F-CAAE6F95B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We use BitSight to scan for vulnerabilities on all </a:t>
            </a:r>
            <a:r>
              <a:rPr lang="en-US" err="1">
                <a:ea typeface="Calibri"/>
                <a:cs typeface="Calibri"/>
              </a:rPr>
              <a:t>MOREnet</a:t>
            </a:r>
            <a:r>
              <a:rPr lang="en-US">
                <a:ea typeface="Calibri"/>
                <a:cs typeface="Calibri"/>
              </a:rPr>
              <a:t> connections.  With this tool, we (you) have discovered unsupported software, open ports, Insecure software such as old </a:t>
            </a:r>
            <a:r>
              <a:rPr lang="en-US" err="1">
                <a:ea typeface="Calibri"/>
                <a:cs typeface="Calibri"/>
              </a:rPr>
              <a:t>tls</a:t>
            </a:r>
            <a:r>
              <a:rPr lang="en-US">
                <a:ea typeface="Calibri"/>
                <a:cs typeface="Calibri"/>
              </a:rPr>
              <a:t> and Open ssh, and expired certificates.  We/You have been able to remediate those vulnerabilites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D3BD8-0648-78D9-375C-2E5EA96B0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0C459-C5AB-3FE3-221F-1184CB589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43D36-A1FB-CB01-5401-AB3D4EED2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 adjustments were made to the FRP.  Ready to send this out for a enterprise password manager with local tenants.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5D860-C0D6-D00C-9DB3-2A79A31C3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FE94-E2C9-8A5A-708C-6EFD6AAC4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6305A-08AB-5321-AFF6-928AAB7CA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5DED8-1BF4-13BF-1969-ED9AE868E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EA7EB-0BF6-631B-9B81-D648E21E1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1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7DF27-26C3-C048-3793-3DBD0EF1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4F33B-4A9B-F875-59AF-F497C203A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C2EB4-2707-2049-EF5D-307196C50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45ECD-0E5E-82F9-596E-D003FC1CB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78710-13E3-3D19-0B43-D9234E0C0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9E92E-3BCD-7E36-4BC5-AFB86F43B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59CF57-D363-C89D-7F78-AE03012BE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School interoperability Framework; SDPC special interest group</a:t>
            </a:r>
          </a:p>
          <a:p>
            <a:endParaRPr lang="en-US" dirty="0"/>
          </a:p>
          <a:p>
            <a:pPr lvl="1"/>
            <a:r>
              <a:rPr lang="en-US" dirty="0"/>
              <a:t>Mark Williams</a:t>
            </a:r>
          </a:p>
          <a:p>
            <a:pPr lvl="2"/>
            <a:r>
              <a:rPr lang="en-US" dirty="0"/>
              <a:t> F3 Law CA</a:t>
            </a:r>
          </a:p>
          <a:p>
            <a:pPr lvl="1"/>
            <a:r>
              <a:rPr lang="en-US" dirty="0"/>
              <a:t>Jennifer Thorpe</a:t>
            </a:r>
          </a:p>
          <a:p>
            <a:pPr lvl="2"/>
            <a:r>
              <a:rPr lang="en-US" dirty="0"/>
              <a:t> System Privacy Officer UM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Connie</a:t>
            </a:r>
          </a:p>
          <a:p>
            <a:r>
              <a:rPr lang="en-US" dirty="0"/>
              <a:t>Addresses the need to protect data based on FERPA, PPRA, Graham-Leach Bliley Act</a:t>
            </a:r>
          </a:p>
          <a:p>
            <a:endParaRPr lang="en-US" dirty="0"/>
          </a:p>
          <a:p>
            <a:pPr marL="342900" marR="0" lvl="0" indent="-342900">
              <a:buFont typeface="+mj-lt"/>
              <a:buAutoNum type="arabicPeriod"/>
            </a:pPr>
            <a:r>
              <a:rPr lang="en-US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GDPR.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Fully developed AI language.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Alignment with HECVAT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Section 1.5 Placeholder for Artificial Intelligence.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Section 4.6.1 Distinction between a request for specific data to be deleted, v. a request for the data in general to be deleted. (from Jennifer’s Addendum)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Section 4.8.1 Bright line communication prohibition to individuals. (from Jennifer’s Addendum)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Section 5.0 Digital Accessibility Access (from Jennifer’s Addendum)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Section 5.2 Security Aduit (paraphrase from Jennifer’s Addendum)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Section 5.3 Data Security: Added sections from Graham-Leach-Bliley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Section 5.4 Data Breach Added subsections 6, 7, and 8 (from Jennifer’s Addendum)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Attorney’s Fees, in Standard Clauses and is marked optional.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D0896-C4FA-3889-ACD8-CF0554DD5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36421-A8A9-EB61-AB3F-151520EBC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4E6DD-2C82-3979-157B-385FF9ABF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41BC9-E8A7-7DB0-3F84-EC0B22462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 - Credential</a:t>
            </a:r>
          </a:p>
          <a:p>
            <a:endParaRPr lang="en-US" dirty="0"/>
          </a:p>
          <a:p>
            <a:r>
              <a:rPr lang="en-US" dirty="0"/>
              <a:t>Connie</a:t>
            </a:r>
          </a:p>
          <a:p>
            <a:r>
              <a:rPr lang="en-US" dirty="0">
                <a:latin typeface="Raleway"/>
              </a:rPr>
              <a:t>Data volume increase AI and 5G– more data exposed</a:t>
            </a:r>
          </a:p>
          <a:p>
            <a:pPr lvl="1"/>
            <a:r>
              <a:rPr lang="en-US" dirty="0">
                <a:latin typeface="Raleway"/>
              </a:rPr>
              <a:t>IoT; Industrial control systems</a:t>
            </a:r>
          </a:p>
          <a:p>
            <a:pPr lvl="1"/>
            <a:r>
              <a:rPr lang="en-US" dirty="0">
                <a:latin typeface="Raleway"/>
              </a:rPr>
              <a:t>Supply chain, healthcare,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 – introduces new vulnerabilities, uptick in social engineering attacks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 400 percent increase in Vishing</a:t>
            </a:r>
          </a:p>
          <a:p>
            <a:r>
              <a:rPr lang="en-US" dirty="0"/>
              <a:t>Transcripts to colleges through third party apps – from SIS – Parental consent/Student initiated</a:t>
            </a:r>
          </a:p>
          <a:p>
            <a:r>
              <a:rPr lang="en-US" dirty="0"/>
              <a:t>Staff Shortage/Turnover/Training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35B90-7298-684D-41D6-E1DBCFF58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26C2-EA01-361C-A73E-C1CAC82F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E3653-BB4D-05E7-F5B9-F7AE52501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81E67-A599-964C-2321-EC0B16167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Connie, John, Sonia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Trust – What does that mean?  Have a discussion 2 factor – key fobs, biometric, how many layers, segmentation, verification.  Balance between providing timely access – productivity with security.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Security Operations Center – Internal or third party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Staff Shortage/Turnover/Training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B0F7C-757A-1A31-18DD-E7902C2D0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67F2F-5CC3-4E74-BE28-0AFAE168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2871" y="3116263"/>
            <a:ext cx="6248930" cy="54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5C707C"/>
                </a:solidFill>
                <a:latin typeface="Encode Sans" panose="02000000000000000000" pitchFamily="2" charset="0"/>
              </a:defRPr>
            </a:lvl1pPr>
          </a:lstStyle>
          <a:p>
            <a:pPr lvl="0"/>
            <a:r>
              <a:rPr lang="en-US"/>
              <a:t>SAMPLE 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755394"/>
            <a:ext cx="4331217" cy="128321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944938"/>
            <a:ext cx="6248400" cy="48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/>
              <a:t>Sample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17" y="6263257"/>
            <a:ext cx="2378857" cy="3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809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1" y="3057526"/>
            <a:ext cx="6017682" cy="59160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5C707C"/>
                </a:solidFill>
                <a:latin typeface="Encode Sans Condensed" panose="02000000000000000000" pitchFamily="2" charset="0"/>
              </a:defRPr>
            </a:lvl1pPr>
          </a:lstStyle>
          <a:p>
            <a:r>
              <a:rPr lang="en-US"/>
              <a:t>SAMPLE DIVIDER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3937000"/>
            <a:ext cx="584835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/>
              <a:t>Sample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36" y="288369"/>
            <a:ext cx="2319366" cy="23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516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805393"/>
            <a:ext cx="5645150" cy="59160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C707C"/>
                </a:solidFill>
                <a:latin typeface="Encode Sans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188" y="1701800"/>
            <a:ext cx="5645150" cy="413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1pPr>
            <a:lvl2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2pPr>
            <a:lvl3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3pPr>
            <a:lvl4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4pPr>
            <a:lvl5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75400" y="6477000"/>
            <a:ext cx="171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5C707C"/>
                </a:solidFill>
                <a:latin typeface="Encode Sans Condensed" panose="02000000000000000000" pitchFamily="2" charset="0"/>
              </a:rPr>
              <a:t>Be better connected.</a:t>
            </a:r>
          </a:p>
        </p:txBody>
      </p:sp>
    </p:spTree>
    <p:extLst>
      <p:ext uri="{BB962C8B-B14F-4D97-AF65-F5344CB8AC3E}">
        <p14:creationId xmlns:p14="http://schemas.microsoft.com/office/powerpoint/2010/main" val="5957855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805393"/>
            <a:ext cx="5645150" cy="59160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C707C"/>
                </a:solidFill>
                <a:latin typeface="Encode Sans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187" y="1701800"/>
            <a:ext cx="8168746" cy="4588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2pPr>
            <a:lvl3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3pPr>
            <a:lvl4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4pPr>
            <a:lvl5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375400" y="6477000"/>
            <a:ext cx="171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5C707C"/>
                </a:solidFill>
                <a:latin typeface="Encode Sans Condensed" panose="02000000000000000000" pitchFamily="2" charset="0"/>
              </a:rPr>
              <a:t>Be better connected.</a:t>
            </a:r>
          </a:p>
        </p:txBody>
      </p:sp>
    </p:spTree>
    <p:extLst>
      <p:ext uri="{BB962C8B-B14F-4D97-AF65-F5344CB8AC3E}">
        <p14:creationId xmlns:p14="http://schemas.microsoft.com/office/powerpoint/2010/main" val="402843803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42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96" y="1034793"/>
            <a:ext cx="3190075" cy="945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80" y="6237858"/>
            <a:ext cx="2700591" cy="39577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98340" y="2244198"/>
            <a:ext cx="2657076" cy="4143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5C707C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/>
              <a:t>www.more.net</a:t>
            </a:r>
          </a:p>
        </p:txBody>
      </p:sp>
    </p:spTree>
    <p:extLst>
      <p:ext uri="{BB962C8B-B14F-4D97-AF65-F5344CB8AC3E}">
        <p14:creationId xmlns:p14="http://schemas.microsoft.com/office/powerpoint/2010/main" val="417753026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6" r:id="rId4"/>
    <p:sldLayoutId id="2147483668" r:id="rId5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curity@more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2642393"/>
            <a:ext cx="6942127" cy="541337"/>
          </a:xfrm>
        </p:spPr>
        <p:txBody>
          <a:bodyPr/>
          <a:lstStyle/>
          <a:p>
            <a:r>
              <a:rPr lang="en-US" sz="4400">
                <a:solidFill>
                  <a:schemeClr val="accent2">
                    <a:lumMod val="75000"/>
                  </a:schemeClr>
                </a:solidFill>
              </a:rPr>
              <a:t>MOREnet Cybersecurity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3944938"/>
            <a:ext cx="6248400" cy="2304942"/>
          </a:xfrm>
        </p:spPr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Connie Coy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Sonia Kesselring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John Riley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  <a:hlinkClick r:id="rId2"/>
              </a:rPr>
              <a:t>security@more.net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0419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B664A-7F8B-6E06-BAE1-D55D2EB34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964D7-0E9C-1306-3EA9-A9A83618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7" y="246593"/>
            <a:ext cx="5645150" cy="591608"/>
          </a:xfrm>
        </p:spPr>
        <p:txBody>
          <a:bodyPr lIns="91440" tIns="45720" rIns="91440" bIns="45720" anchor="t"/>
          <a:lstStyle/>
          <a:p>
            <a:r>
              <a:rPr lang="en-US"/>
              <a:t>Challenges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2C9A60-FCF4-040A-6355-80E573C8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17" y="838201"/>
            <a:ext cx="7776541" cy="559452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>
              <a:latin typeface="Raleway"/>
            </a:endParaRPr>
          </a:p>
          <a:p>
            <a:endParaRPr lang="en-US">
              <a:latin typeface="Raleway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6FD710E-51AA-F464-0828-603755439F6E}"/>
              </a:ext>
            </a:extLst>
          </p:cNvPr>
          <p:cNvSpPr txBox="1">
            <a:spLocks/>
          </p:cNvSpPr>
          <p:nvPr/>
        </p:nvSpPr>
        <p:spPr>
          <a:xfrm>
            <a:off x="510117" y="990601"/>
            <a:ext cx="7776541" cy="55945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aleway"/>
              </a:rPr>
              <a:t>Defining Zero Trust for your Organization</a:t>
            </a:r>
          </a:p>
          <a:p>
            <a:r>
              <a:rPr lang="en-US" dirty="0">
                <a:latin typeface="Raleway"/>
              </a:rPr>
              <a:t>SOCs</a:t>
            </a:r>
          </a:p>
          <a:p>
            <a:pPr lvl="1"/>
            <a:r>
              <a:rPr lang="en-US" dirty="0">
                <a:latin typeface="Raleway"/>
              </a:rPr>
              <a:t>Limited Budgets/Escalating Threats</a:t>
            </a:r>
          </a:p>
          <a:p>
            <a:pPr lvl="1"/>
            <a:r>
              <a:rPr lang="en-US" dirty="0">
                <a:latin typeface="Raleway"/>
              </a:rPr>
              <a:t>Trained staff</a:t>
            </a:r>
          </a:p>
          <a:p>
            <a:r>
              <a:rPr lang="en-US" dirty="0">
                <a:latin typeface="Raleway"/>
              </a:rPr>
              <a:t>Adapting Cybersecurity Best Practices</a:t>
            </a:r>
          </a:p>
          <a:p>
            <a:pPr lvl="1"/>
            <a:r>
              <a:rPr lang="en-US" dirty="0" err="1">
                <a:latin typeface="Raleway"/>
              </a:rPr>
              <a:t>Time;Training</a:t>
            </a:r>
            <a:endParaRPr lang="en-US" dirty="0">
              <a:latin typeface="Raleway"/>
            </a:endParaRPr>
          </a:p>
          <a:p>
            <a:r>
              <a:rPr lang="en-US" dirty="0">
                <a:latin typeface="Raleway"/>
              </a:rPr>
              <a:t>Cyber Security Staffing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aleway"/>
            </a:endParaRPr>
          </a:p>
          <a:p>
            <a:endParaRPr lang="en-US" dirty="0">
              <a:latin typeface="Raleway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4561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5D65C-9DBE-D1C3-4483-0B912362A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79977-19CE-D1B2-B50F-AE332C37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7" y="246593"/>
            <a:ext cx="5645150" cy="591608"/>
          </a:xfrm>
        </p:spPr>
        <p:txBody>
          <a:bodyPr lIns="91440" tIns="45720" rIns="91440" bIns="45720" anchor="t"/>
          <a:lstStyle/>
          <a:p>
            <a:r>
              <a:rPr lang="en-US" dirty="0"/>
              <a:t>MOREnet Solutions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98E5E0-D13D-1168-9693-FFED86D383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17" y="838201"/>
            <a:ext cx="7776541" cy="559452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>
              <a:latin typeface="Raleway"/>
            </a:endParaRPr>
          </a:p>
          <a:p>
            <a:endParaRPr lang="en-US" dirty="0">
              <a:latin typeface="Raleway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BEB03B3-B42A-E82D-FBA9-C907829E3398}"/>
              </a:ext>
            </a:extLst>
          </p:cNvPr>
          <p:cNvSpPr txBox="1">
            <a:spLocks/>
          </p:cNvSpPr>
          <p:nvPr/>
        </p:nvSpPr>
        <p:spPr>
          <a:xfrm>
            <a:off x="510117" y="990601"/>
            <a:ext cx="7776541" cy="55945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aleway"/>
              </a:rPr>
              <a:t>Network and Cybersecurity Assessments</a:t>
            </a:r>
          </a:p>
          <a:p>
            <a:r>
              <a:rPr lang="en-US" dirty="0">
                <a:latin typeface="Raleway"/>
              </a:rPr>
              <a:t>Threat Mitigation</a:t>
            </a:r>
          </a:p>
          <a:p>
            <a:r>
              <a:rPr lang="en-US" dirty="0">
                <a:latin typeface="Raleway"/>
              </a:rPr>
              <a:t>Incident Response Planning Assistance</a:t>
            </a:r>
          </a:p>
          <a:p>
            <a:r>
              <a:rPr lang="en-US" dirty="0">
                <a:latin typeface="Raleway"/>
              </a:rPr>
              <a:t>Tabletop Exercises</a:t>
            </a:r>
          </a:p>
          <a:p>
            <a:r>
              <a:rPr lang="en-US" dirty="0">
                <a:latin typeface="Raleway"/>
              </a:rPr>
              <a:t>Cybersecurity Best Practices Training</a:t>
            </a:r>
          </a:p>
          <a:p>
            <a:r>
              <a:rPr lang="en-US" dirty="0">
                <a:latin typeface="Raleway"/>
              </a:rPr>
              <a:t>Consortium Discounts</a:t>
            </a:r>
          </a:p>
          <a:p>
            <a:pPr lvl="1"/>
            <a:r>
              <a:rPr lang="en-US" dirty="0">
                <a:latin typeface="Raleway"/>
              </a:rPr>
              <a:t>EDR, Firewalls, Infosec IQ, Akamai SIA, Aruba,  MS Licensing, etc.</a:t>
            </a:r>
          </a:p>
          <a:p>
            <a:r>
              <a:rPr lang="en-US" dirty="0">
                <a:latin typeface="Raleway"/>
              </a:rPr>
              <a:t>LAN Services and Network Consulting</a:t>
            </a:r>
          </a:p>
          <a:p>
            <a:pPr lvl="1"/>
            <a:r>
              <a:rPr lang="en-US" dirty="0">
                <a:latin typeface="Raleway"/>
              </a:rPr>
              <a:t>FortiGuard Services</a:t>
            </a:r>
          </a:p>
          <a:p>
            <a:pPr lvl="1"/>
            <a:r>
              <a:rPr lang="en-US" dirty="0">
                <a:latin typeface="Raleway"/>
              </a:rPr>
              <a:t>Virtual Servers</a:t>
            </a:r>
          </a:p>
          <a:p>
            <a:pPr lvl="1"/>
            <a:r>
              <a:rPr lang="en-US" dirty="0">
                <a:latin typeface="Raleway"/>
              </a:rPr>
              <a:t>Backup Solutions</a:t>
            </a:r>
          </a:p>
          <a:p>
            <a:endParaRPr lang="en-US" dirty="0">
              <a:latin typeface="Raleway"/>
            </a:endParaRPr>
          </a:p>
          <a:p>
            <a:endParaRPr lang="en-US" dirty="0">
              <a:latin typeface="Raleway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aleway"/>
            </a:endParaRPr>
          </a:p>
          <a:p>
            <a:endParaRPr lang="en-US" dirty="0">
              <a:latin typeface="Raleway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1217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2122" y="2138051"/>
            <a:ext cx="5480225" cy="414336"/>
          </a:xfrm>
        </p:spPr>
        <p:txBody>
          <a:bodyPr/>
          <a:lstStyle/>
          <a:p>
            <a:r>
              <a:rPr lang="en-US" sz="4000" b="1" dirty="0"/>
              <a:t>Questions?</a:t>
            </a:r>
          </a:p>
          <a:p>
            <a:r>
              <a:rPr lang="en-US" sz="4000" b="1" dirty="0"/>
              <a:t>security@more.net</a:t>
            </a:r>
          </a:p>
        </p:txBody>
      </p:sp>
    </p:spTree>
    <p:extLst>
      <p:ext uri="{BB962C8B-B14F-4D97-AF65-F5344CB8AC3E}">
        <p14:creationId xmlns:p14="http://schemas.microsoft.com/office/powerpoint/2010/main" val="298181495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057526"/>
            <a:ext cx="7434035" cy="591608"/>
          </a:xfrm>
        </p:spPr>
        <p:txBody>
          <a:bodyPr/>
          <a:lstStyle/>
          <a:p>
            <a:r>
              <a:rPr lang="en-US"/>
              <a:t>Introductions and New Staff Member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Sonia Kesselring</a:t>
            </a:r>
          </a:p>
        </p:txBody>
      </p:sp>
    </p:spTree>
    <p:extLst>
      <p:ext uri="{BB962C8B-B14F-4D97-AF65-F5344CB8AC3E}">
        <p14:creationId xmlns:p14="http://schemas.microsoft.com/office/powerpoint/2010/main" val="316998345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2B976-7FDD-A06F-041E-B74D4D20D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BA261F-9A87-2BFB-A346-6949F332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ncode Sans Condensed"/>
              </a:rPr>
              <a:t>What's New 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39F8B2-7E37-77A6-347E-3C919FC45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8" y="1712843"/>
            <a:ext cx="7776541" cy="412122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Raleway"/>
              </a:rPr>
              <a:t>BitSight</a:t>
            </a:r>
            <a:endParaRPr lang="en-US" dirty="0"/>
          </a:p>
          <a:p>
            <a:r>
              <a:rPr lang="en-US" dirty="0">
                <a:latin typeface="Raleway"/>
              </a:rPr>
              <a:t>Password Manager</a:t>
            </a:r>
          </a:p>
          <a:p>
            <a:r>
              <a:rPr lang="en-US" dirty="0">
                <a:latin typeface="Raleway"/>
              </a:rPr>
              <a:t>Vulnerability Assessments</a:t>
            </a:r>
          </a:p>
          <a:p>
            <a:r>
              <a:rPr lang="en-US" dirty="0">
                <a:latin typeface="Raleway"/>
              </a:rPr>
              <a:t>Incident Response Plan - MOREnet</a:t>
            </a:r>
          </a:p>
          <a:p>
            <a:r>
              <a:rPr lang="en-US" dirty="0">
                <a:latin typeface="Raleway"/>
              </a:rPr>
              <a:t>Student Data Privacy</a:t>
            </a:r>
          </a:p>
          <a:p>
            <a:r>
              <a:rPr lang="en-US" dirty="0">
                <a:latin typeface="Raleway"/>
              </a:rPr>
              <a:t>Trends &amp; Challenges</a:t>
            </a:r>
          </a:p>
          <a:p>
            <a:r>
              <a:rPr lang="en-US" dirty="0">
                <a:latin typeface="Raleway"/>
              </a:rPr>
              <a:t>MOREnet Solutions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7988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ncode Sans Condensed"/>
              </a:rPr>
              <a:t>BitSight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717" y="1575683"/>
            <a:ext cx="7776541" cy="4121220"/>
          </a:xfrm>
        </p:spPr>
        <p:txBody>
          <a:bodyPr lIns="91440" tIns="45720" rIns="91440" bIns="45720" anchor="t"/>
          <a:lstStyle/>
          <a:p>
            <a:endParaRPr lang="en-US"/>
          </a:p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C14F59A-396B-C055-04F4-1537CF92892E}"/>
              </a:ext>
            </a:extLst>
          </p:cNvPr>
          <p:cNvSpPr txBox="1">
            <a:spLocks/>
          </p:cNvSpPr>
          <p:nvPr/>
        </p:nvSpPr>
        <p:spPr>
          <a:xfrm>
            <a:off x="357716" y="1706395"/>
            <a:ext cx="6308689" cy="410918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aleway"/>
              </a:rPr>
              <a:t>Insecure Protocol TLS</a:t>
            </a:r>
          </a:p>
          <a:p>
            <a:pPr lvl="1"/>
            <a:r>
              <a:rPr lang="en-US">
                <a:latin typeface="Raleway"/>
              </a:rPr>
              <a:t>TLS 1.0, 1.1</a:t>
            </a:r>
          </a:p>
          <a:p>
            <a:r>
              <a:rPr lang="en-US">
                <a:latin typeface="Raleway"/>
              </a:rPr>
              <a:t>Expired Certificates</a:t>
            </a:r>
          </a:p>
          <a:p>
            <a:r>
              <a:rPr lang="en-US">
                <a:latin typeface="Raleway"/>
              </a:rPr>
              <a:t>Open Ports</a:t>
            </a:r>
            <a:endParaRPr lang="en-US"/>
          </a:p>
          <a:p>
            <a:r>
              <a:rPr lang="en-US">
                <a:latin typeface="Raleway"/>
              </a:rPr>
              <a:t>Unsupported software -Open SSH, IIS, Server, etc</a:t>
            </a:r>
            <a:endParaRPr lang="en-US"/>
          </a:p>
          <a:p>
            <a:endParaRPr lang="en-US"/>
          </a:p>
        </p:txBody>
      </p:sp>
      <p:pic>
        <p:nvPicPr>
          <p:cNvPr id="2" name="Picture 1" descr="Vector Illustration of Lifeguard Keeping Watch on Beach Swimmers with Binoculars">
            <a:extLst>
              <a:ext uri="{FF2B5EF4-FFF2-40B4-BE49-F238E27FC236}">
                <a16:creationId xmlns:a16="http://schemas.microsoft.com/office/drawing/2014/main" id="{19C4C90F-691A-9ED8-F50F-3582200AC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93" y="1572883"/>
            <a:ext cx="2145574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9286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6E705-B22A-2865-008F-977DF8C2C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557189-F45E-98FF-1E36-5AC44A22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ncode Sans Condensed"/>
              </a:rPr>
              <a:t>Password Manager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37BD3C-6FD0-BECF-51E2-7A13C74B5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17" y="1575683"/>
            <a:ext cx="7776541" cy="4121220"/>
          </a:xfrm>
        </p:spPr>
        <p:txBody>
          <a:bodyPr lIns="91440" tIns="45720" rIns="91440" bIns="45720" anchor="t"/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292E7-7E01-2461-AC25-3A854FFD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73" y="1642983"/>
            <a:ext cx="3452695" cy="3922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A91AFA-A9BB-23E3-0EBD-353BF7C3ACD6}"/>
              </a:ext>
            </a:extLst>
          </p:cNvPr>
          <p:cNvSpPr txBox="1"/>
          <p:nvPr/>
        </p:nvSpPr>
        <p:spPr>
          <a:xfrm>
            <a:off x="380387" y="1717942"/>
            <a:ext cx="399561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5C707C"/>
                </a:solidFill>
                <a:latin typeface="Raleway"/>
              </a:rPr>
              <a:t>What we are looking for in an enterprise solution:</a:t>
            </a:r>
          </a:p>
          <a:p>
            <a:endParaRPr lang="en-US" sz="2400">
              <a:solidFill>
                <a:srgbClr val="5C707C"/>
              </a:solidFill>
              <a:latin typeface="Raleway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5C707C"/>
                </a:solidFill>
                <a:latin typeface="Raleway"/>
              </a:rPr>
              <a:t> Zero Trust/knowledge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5C707C"/>
                </a:solidFill>
                <a:latin typeface="Raleway"/>
              </a:rPr>
              <a:t> Individual tenants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5C707C"/>
                </a:solidFill>
                <a:latin typeface="Raleway"/>
              </a:rPr>
              <a:t> Local management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5C707C"/>
                </a:solidFill>
                <a:latin typeface="Raleway"/>
              </a:rPr>
              <a:t> Super user recoverable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5C707C"/>
                </a:solidFill>
                <a:latin typeface="Raleway"/>
              </a:rPr>
              <a:t> Consortium Pricing</a:t>
            </a:r>
          </a:p>
        </p:txBody>
      </p:sp>
    </p:spTree>
    <p:extLst>
      <p:ext uri="{BB962C8B-B14F-4D97-AF65-F5344CB8AC3E}">
        <p14:creationId xmlns:p14="http://schemas.microsoft.com/office/powerpoint/2010/main" val="3613871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CD413-E84A-7E5B-95C9-5A2E2093E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DC238-9E26-9A3B-CE15-48097A1A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ncode Sans Condensed"/>
              </a:rPr>
              <a:t>Vulnerability Assessments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3A9137-F3C6-2515-2DB5-D9FD4D746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17" y="1575683"/>
            <a:ext cx="7776541" cy="4121220"/>
          </a:xfrm>
        </p:spPr>
        <p:txBody>
          <a:bodyPr lIns="91440" tIns="45720" rIns="91440" bIns="45720" anchor="t"/>
          <a:lstStyle/>
          <a:p>
            <a:endParaRPr lang="en-US"/>
          </a:p>
          <a:p>
            <a:r>
              <a:rPr lang="en-US"/>
              <a:t>New service Summer, 2025</a:t>
            </a:r>
          </a:p>
          <a:p>
            <a:r>
              <a:rPr lang="en-US"/>
              <a:t>Scan, reporting, and remediation</a:t>
            </a:r>
          </a:p>
          <a:p>
            <a:r>
              <a:rPr lang="en-US"/>
              <a:t>Researching companies</a:t>
            </a:r>
          </a:p>
          <a:p>
            <a:r>
              <a:rPr lang="en-US"/>
              <a:t>Add-On Service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99D32-DFB3-3FB1-11CC-843E4DF17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325" y="3831772"/>
            <a:ext cx="3654400" cy="20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7263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FE64-A2CD-E043-BEAC-BD6D961E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95658A-0295-84B1-3C95-F9C9223F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ncode Sans Condensed"/>
              </a:rPr>
              <a:t>IRP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E3BE5-A577-BA07-71BB-8584B6ADB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17" y="1575683"/>
            <a:ext cx="7776541" cy="4121220"/>
          </a:xfrm>
        </p:spPr>
        <p:txBody>
          <a:bodyPr lIns="91440" tIns="45720" rIns="91440" bIns="45720" anchor="t"/>
          <a:lstStyle/>
          <a:p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0B511-46DF-79CF-F404-5F8AF4F495AF}"/>
              </a:ext>
            </a:extLst>
          </p:cNvPr>
          <p:cNvSpPr txBox="1"/>
          <p:nvPr/>
        </p:nvSpPr>
        <p:spPr>
          <a:xfrm>
            <a:off x="547008" y="1826079"/>
            <a:ext cx="8243507" cy="28039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2100"/>
              </a:lnSpc>
              <a:buFont typeface="Arial"/>
              <a:buChar char="•"/>
            </a:pPr>
            <a:r>
              <a:rPr lang="en-US" sz="2800">
                <a:solidFill>
                  <a:schemeClr val="tx1">
                    <a:lumMod val="49000"/>
                    <a:lumOff val="51000"/>
                  </a:schemeClr>
                </a:solidFill>
                <a:latin typeface="Raleway"/>
                <a:cs typeface="Arial"/>
              </a:rPr>
              <a:t>Tabletop exercise with Homeland Security</a:t>
            </a:r>
          </a:p>
          <a:p>
            <a:pPr marL="457200" indent="-457200">
              <a:lnSpc>
                <a:spcPts val="2100"/>
              </a:lnSpc>
              <a:buFont typeface="Arial"/>
              <a:buChar char="•"/>
            </a:pPr>
            <a:endParaRPr lang="en-US" sz="2800">
              <a:solidFill>
                <a:schemeClr val="tx1">
                  <a:lumMod val="49000"/>
                  <a:lumOff val="51000"/>
                </a:schemeClr>
              </a:solidFill>
              <a:latin typeface="Raleway"/>
              <a:cs typeface="Arial"/>
            </a:endParaRPr>
          </a:p>
          <a:p>
            <a:pPr marL="457200" indent="-457200">
              <a:lnSpc>
                <a:spcPts val="2100"/>
              </a:lnSpc>
              <a:buFont typeface="Arial"/>
              <a:buChar char="•"/>
            </a:pPr>
            <a:r>
              <a:rPr lang="en-US" sz="2800">
                <a:solidFill>
                  <a:schemeClr val="tx1">
                    <a:lumMod val="49000"/>
                    <a:lumOff val="51000"/>
                  </a:schemeClr>
                </a:solidFill>
                <a:latin typeface="Raleway"/>
                <a:cs typeface="Arial"/>
              </a:rPr>
              <a:t>Department procedures documentation</a:t>
            </a:r>
          </a:p>
          <a:p>
            <a:pPr marL="457200" indent="-457200">
              <a:lnSpc>
                <a:spcPts val="2100"/>
              </a:lnSpc>
              <a:buFont typeface="Arial"/>
              <a:buChar char="•"/>
            </a:pPr>
            <a:endParaRPr lang="en-US" sz="2800">
              <a:solidFill>
                <a:schemeClr val="tx1">
                  <a:lumMod val="49000"/>
                  <a:lumOff val="51000"/>
                </a:schemeClr>
              </a:solidFill>
              <a:latin typeface="Raleway"/>
              <a:cs typeface="Arial"/>
            </a:endParaRPr>
          </a:p>
          <a:p>
            <a:pPr marL="457200" indent="-457200">
              <a:lnSpc>
                <a:spcPts val="2100"/>
              </a:lnSpc>
              <a:buFont typeface="Arial"/>
              <a:buChar char="•"/>
            </a:pPr>
            <a:r>
              <a:rPr lang="en-US" sz="2800">
                <a:solidFill>
                  <a:schemeClr val="tx1">
                    <a:lumMod val="49000"/>
                    <a:lumOff val="51000"/>
                  </a:schemeClr>
                </a:solidFill>
                <a:latin typeface="Raleway"/>
                <a:cs typeface="Arial"/>
              </a:rPr>
              <a:t>2024-25 NCSR </a:t>
            </a:r>
            <a:endParaRPr lang="en-US">
              <a:solidFill>
                <a:schemeClr val="tx1">
                  <a:lumMod val="49000"/>
                  <a:lumOff val="51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ts val="2100"/>
              </a:lnSpc>
              <a:buFont typeface="Arial"/>
              <a:buChar char="•"/>
            </a:pPr>
            <a:endParaRPr lang="en-US" sz="2800">
              <a:solidFill>
                <a:schemeClr val="tx1">
                  <a:lumMod val="49000"/>
                  <a:lumOff val="51000"/>
                </a:schemeClr>
              </a:solidFill>
              <a:latin typeface="Raleway"/>
              <a:cs typeface="Arial"/>
            </a:endParaRPr>
          </a:p>
          <a:p>
            <a:pPr marL="457200" indent="-457200">
              <a:lnSpc>
                <a:spcPts val="2100"/>
              </a:lnSpc>
              <a:buFont typeface="Arial"/>
              <a:buChar char="•"/>
            </a:pPr>
            <a:r>
              <a:rPr lang="en-US" sz="2800">
                <a:solidFill>
                  <a:schemeClr val="tx1">
                    <a:lumMod val="49000"/>
                    <a:lumOff val="51000"/>
                  </a:schemeClr>
                </a:solidFill>
                <a:latin typeface="Raleway"/>
                <a:cs typeface="Arial"/>
              </a:rPr>
              <a:t>UM Plan – </a:t>
            </a:r>
            <a:r>
              <a:rPr lang="en-US" sz="2800" err="1">
                <a:solidFill>
                  <a:schemeClr val="tx1">
                    <a:lumMod val="49000"/>
                    <a:lumOff val="51000"/>
                  </a:schemeClr>
                </a:solidFill>
                <a:latin typeface="Raleway"/>
                <a:cs typeface="Arial"/>
              </a:rPr>
              <a:t>MOREnet</a:t>
            </a:r>
            <a:r>
              <a:rPr lang="en-US" sz="2800">
                <a:solidFill>
                  <a:schemeClr val="tx1">
                    <a:lumMod val="49000"/>
                    <a:lumOff val="51000"/>
                  </a:schemeClr>
                </a:solidFill>
                <a:latin typeface="Raleway"/>
                <a:cs typeface="Arial"/>
              </a:rPr>
              <a:t> Plan – Group Playbooks</a:t>
            </a:r>
          </a:p>
          <a:p>
            <a:pPr marL="457200" indent="-457200">
              <a:lnSpc>
                <a:spcPts val="2100"/>
              </a:lnSpc>
              <a:buFont typeface="Arial"/>
              <a:buChar char="•"/>
            </a:pPr>
            <a:endParaRPr lang="en-US" sz="2800">
              <a:solidFill>
                <a:schemeClr val="tx1">
                  <a:lumMod val="49000"/>
                  <a:lumOff val="51000"/>
                </a:schemeClr>
              </a:solidFill>
              <a:latin typeface="Raleway"/>
              <a:cs typeface="Arial"/>
            </a:endParaRPr>
          </a:p>
          <a:p>
            <a:pPr marL="457200" indent="-457200">
              <a:lnSpc>
                <a:spcPts val="2100"/>
              </a:lnSpc>
              <a:buFont typeface="Arial"/>
              <a:buChar char="•"/>
            </a:pPr>
            <a:r>
              <a:rPr lang="en-US" sz="2800">
                <a:solidFill>
                  <a:schemeClr val="tx1">
                    <a:lumMod val="49000"/>
                    <a:lumOff val="51000"/>
                  </a:schemeClr>
                </a:solidFill>
                <a:latin typeface="Raleway"/>
                <a:cs typeface="Arial"/>
              </a:rPr>
              <a:t>Test it: Functional TTX</a:t>
            </a:r>
          </a:p>
          <a:p>
            <a:pPr marL="228600" indent="-228600">
              <a:lnSpc>
                <a:spcPts val="2100"/>
              </a:lnSpc>
              <a:buFont typeface="Arial"/>
              <a:buChar char="•"/>
            </a:pPr>
            <a:endParaRPr lang="en-US" sz="2800">
              <a:solidFill>
                <a:srgbClr val="000000"/>
              </a:solidFill>
              <a:latin typeface="Raleway"/>
              <a:cs typeface="Arial"/>
            </a:endParaRPr>
          </a:p>
        </p:txBody>
      </p:sp>
      <p:pic>
        <p:nvPicPr>
          <p:cNvPr id="4" name="Picture 3" descr="A person with long hair and beard&#10;&#10;AI-generated content may be incorrect.">
            <a:extLst>
              <a:ext uri="{FF2B5EF4-FFF2-40B4-BE49-F238E27FC236}">
                <a16:creationId xmlns:a16="http://schemas.microsoft.com/office/drawing/2014/main" id="{328304D7-2B90-E873-23E0-23AFE32C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14" y="4105200"/>
            <a:ext cx="2301421" cy="23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586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C4BDF-3511-91B7-967E-5089711CD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FC6F6-1936-37CF-E598-04B24446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ncode Sans Condensed"/>
              </a:rPr>
              <a:t>Student Data Privacy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7FF44-07A5-3305-CECF-41C792700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17" y="1582894"/>
            <a:ext cx="7776541" cy="5275106"/>
          </a:xfrm>
        </p:spPr>
        <p:txBody>
          <a:bodyPr lIns="91440" tIns="45720" rIns="91440" bIns="45720" anchor="t"/>
          <a:lstStyle/>
          <a:p>
            <a:r>
              <a:rPr lang="en-US"/>
              <a:t>NDPA and Resource Registry</a:t>
            </a:r>
          </a:p>
          <a:p>
            <a:endParaRPr lang="en-US"/>
          </a:p>
          <a:p>
            <a:r>
              <a:rPr lang="en-US"/>
              <a:t>Higher Education Data Privacy</a:t>
            </a:r>
          </a:p>
          <a:p>
            <a:pPr marL="0" indent="0">
              <a:buNone/>
            </a:pPr>
            <a:r>
              <a:rPr lang="en-US"/>
              <a:t>	 and Services Agreement</a:t>
            </a:r>
          </a:p>
          <a:p>
            <a:pPr lvl="1"/>
            <a:r>
              <a:rPr lang="en-US"/>
              <a:t>College and Provider</a:t>
            </a:r>
          </a:p>
          <a:p>
            <a:pPr lvl="1"/>
            <a:r>
              <a:rPr lang="en-US"/>
              <a:t>Streamline processes</a:t>
            </a:r>
          </a:p>
          <a:p>
            <a:pPr lvl="1"/>
            <a:r>
              <a:rPr lang="en-US"/>
              <a:t>Interested in joining?  Email dataprivacy@more.net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6E29E58-2969-2B42-0AA6-609390C1D7F0}"/>
              </a:ext>
            </a:extLst>
          </p:cNvPr>
          <p:cNvSpPr txBox="1">
            <a:spLocks/>
          </p:cNvSpPr>
          <p:nvPr/>
        </p:nvSpPr>
        <p:spPr>
          <a:xfrm>
            <a:off x="510117" y="1728083"/>
            <a:ext cx="7776541" cy="41212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C707C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66272-B00F-CF96-73D8-4EB37FAC2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764" y="3721540"/>
            <a:ext cx="2436191" cy="2755003"/>
          </a:xfrm>
          <a:prstGeom prst="rect">
            <a:avLst/>
          </a:prstGeom>
        </p:spPr>
      </p:pic>
      <p:pic>
        <p:nvPicPr>
          <p:cNvPr id="12" name="Picture 11" descr="A logo of an umbrella&#10;&#10;AI-generated content may be incorrect.">
            <a:extLst>
              <a:ext uri="{FF2B5EF4-FFF2-40B4-BE49-F238E27FC236}">
                <a16:creationId xmlns:a16="http://schemas.microsoft.com/office/drawing/2014/main" id="{02450DB2-09F8-072B-7226-C4A167820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86" y="117788"/>
            <a:ext cx="3907514" cy="39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9085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D1F8-3E91-6E85-7F9D-B524B8AA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01FA4-64D3-6D26-C557-51CA7610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7" y="246593"/>
            <a:ext cx="6848626" cy="591608"/>
          </a:xfrm>
        </p:spPr>
        <p:txBody>
          <a:bodyPr lIns="91440" tIns="45720" rIns="91440" bIns="45720" anchor="t"/>
          <a:lstStyle/>
          <a:p>
            <a:r>
              <a:rPr lang="en-US">
                <a:latin typeface="Encode Sans Condensed"/>
              </a:rPr>
              <a:t>Trends– More Complex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9282D1-0257-D523-28A2-153B32510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17" y="838201"/>
            <a:ext cx="7776541" cy="5594524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Raleway"/>
              </a:rPr>
              <a:t>Credential Compromise</a:t>
            </a:r>
          </a:p>
          <a:p>
            <a:r>
              <a:rPr lang="en-US" dirty="0">
                <a:latin typeface="Raleway"/>
              </a:rPr>
              <a:t>Data volume increase – exposed/incident</a:t>
            </a:r>
          </a:p>
          <a:p>
            <a:r>
              <a:rPr lang="en-US" dirty="0">
                <a:latin typeface="Raleway"/>
              </a:rPr>
              <a:t>Multi- Cloud Environments</a:t>
            </a:r>
          </a:p>
          <a:p>
            <a:pPr lvl="1"/>
            <a:r>
              <a:rPr lang="en-US" dirty="0">
                <a:latin typeface="Raleway"/>
              </a:rPr>
              <a:t>Vulnerabilities</a:t>
            </a:r>
          </a:p>
          <a:p>
            <a:r>
              <a:rPr lang="en-US" dirty="0">
                <a:latin typeface="Raleway"/>
              </a:rPr>
              <a:t>AI</a:t>
            </a:r>
          </a:p>
          <a:p>
            <a:pPr lvl="1"/>
            <a:r>
              <a:rPr lang="en-US" dirty="0">
                <a:latin typeface="Raleway"/>
              </a:rPr>
              <a:t>Embedded in all software</a:t>
            </a:r>
          </a:p>
          <a:p>
            <a:pPr lvl="1"/>
            <a:r>
              <a:rPr lang="en-US" dirty="0">
                <a:latin typeface="Raleway"/>
              </a:rPr>
              <a:t>Mutate malicious code in real-time to avoid detection</a:t>
            </a:r>
          </a:p>
          <a:p>
            <a:pPr lvl="1"/>
            <a:r>
              <a:rPr lang="en-US" dirty="0">
                <a:latin typeface="Raleway"/>
              </a:rPr>
              <a:t>Deepfakes</a:t>
            </a:r>
          </a:p>
          <a:p>
            <a:pPr lvl="2"/>
            <a:r>
              <a:rPr lang="en-US" dirty="0" err="1">
                <a:latin typeface="Raleway"/>
              </a:rPr>
              <a:t>Audio;Video</a:t>
            </a:r>
            <a:endParaRPr lang="en-US" dirty="0">
              <a:latin typeface="Raleway"/>
            </a:endParaRPr>
          </a:p>
          <a:p>
            <a:pPr lvl="1"/>
            <a:r>
              <a:rPr lang="en-US" dirty="0">
                <a:latin typeface="Raleway"/>
              </a:rPr>
              <a:t>Phishing, Vishing, </a:t>
            </a:r>
            <a:r>
              <a:rPr lang="en-US" dirty="0" err="1">
                <a:latin typeface="Raleway"/>
              </a:rPr>
              <a:t>SMishing</a:t>
            </a:r>
            <a:endParaRPr lang="en-US" dirty="0">
              <a:latin typeface="Raleway"/>
            </a:endParaRPr>
          </a:p>
          <a:p>
            <a:r>
              <a:rPr lang="en-US" dirty="0">
                <a:latin typeface="Raleway"/>
              </a:rPr>
              <a:t>Data Privacy Awareness</a:t>
            </a:r>
          </a:p>
          <a:p>
            <a:pPr marL="0" indent="0">
              <a:buNone/>
            </a:pPr>
            <a:endParaRPr lang="en-US" dirty="0">
              <a:latin typeface="Raleway"/>
            </a:endParaRPr>
          </a:p>
          <a:p>
            <a:endParaRPr lang="en-US" dirty="0">
              <a:latin typeface="Raleway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24BF3-4C4E-1E6D-4146-CD701104D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83" y="4562929"/>
            <a:ext cx="2489719" cy="13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4347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Template.potx" id="{CC53506C-4EDE-4999-BDC9-7761D86AF774}" vid="{B5CF82B2-BFFA-4598-BB40-E52C62B2BAF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Template.potx" id="{CC53506C-4EDE-4999-BDC9-7761D86AF774}" vid="{EA436B78-1955-4F7D-9346-B3D84882A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55f11f7-c3cc-4f5e-8bed-6b538c8093da">
      <Terms xmlns="http://schemas.microsoft.com/office/infopath/2007/PartnerControls"/>
    </lcf76f155ced4ddcb4097134ff3c332f>
    <_ip_UnifiedCompliancePolicyProperties xmlns="http://schemas.microsoft.com/sharepoint/v3" xsi:nil="true"/>
    <TaxCatchAll xmlns="f828a02a-cd78-495f-895f-42a64dd053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6FDF3E57E754BBAF1EDDAC37D7339" ma:contentTypeVersion="19" ma:contentTypeDescription="Create a new document." ma:contentTypeScope="" ma:versionID="e8a6140c262148a372adcfc8c2dffa32">
  <xsd:schema xmlns:xsd="http://www.w3.org/2001/XMLSchema" xmlns:xs="http://www.w3.org/2001/XMLSchema" xmlns:p="http://schemas.microsoft.com/office/2006/metadata/properties" xmlns:ns1="http://schemas.microsoft.com/sharepoint/v3" xmlns:ns2="c55f11f7-c3cc-4f5e-8bed-6b538c8093da" xmlns:ns3="f828a02a-cd78-495f-895f-42a64dd053df" targetNamespace="http://schemas.microsoft.com/office/2006/metadata/properties" ma:root="true" ma:fieldsID="453c62e345fb2444503727a469191cba" ns1:_="" ns2:_="" ns3:_="">
    <xsd:import namespace="http://schemas.microsoft.com/sharepoint/v3"/>
    <xsd:import namespace="c55f11f7-c3cc-4f5e-8bed-6b538c8093da"/>
    <xsd:import namespace="f828a02a-cd78-495f-895f-42a64dd05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f11f7-c3cc-4f5e-8bed-6b538c8093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8a02a-cd78-495f-895f-42a64dd053d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5d9e36a-b208-40b4-a436-599da75611e2}" ma:internalName="TaxCatchAll" ma:showField="CatchAllData" ma:web="f828a02a-cd78-495f-895f-42a64dd05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EAFF2C-F051-4236-B003-591A50633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5B95E0-4D09-4174-9878-956447138D1E}">
  <ds:schemaRefs>
    <ds:schemaRef ds:uri="15b3688f-8aca-4cd0-b5f9-6b9c69d49994"/>
    <ds:schemaRef ds:uri="3560b337-db77-4a6d-b284-831057e8378a"/>
    <ds:schemaRef ds:uri="c55f11f7-c3cc-4f5e-8bed-6b538c8093da"/>
    <ds:schemaRef ds:uri="f828a02a-cd78-495f-895f-42a64dd053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39E89F-A678-4919-933D-B596977855C9}">
  <ds:schemaRefs>
    <ds:schemaRef ds:uri="c55f11f7-c3cc-4f5e-8bed-6b538c8093da"/>
    <ds:schemaRef ds:uri="f828a02a-cd78-495f-895f-42a64dd053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Template</Template>
  <TotalTime>0</TotalTime>
  <Words>660</Words>
  <Application>Microsoft Office PowerPoint</Application>
  <PresentationFormat>On-screen Show (4:3)</PresentationFormat>
  <Paragraphs>158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Encode Sans</vt:lpstr>
      <vt:lpstr>Encode Sans Condensed</vt:lpstr>
      <vt:lpstr>Raleway</vt:lpstr>
      <vt:lpstr>Office Theme</vt:lpstr>
      <vt:lpstr>Custom Design</vt:lpstr>
      <vt:lpstr>PowerPoint Presentation</vt:lpstr>
      <vt:lpstr>Introductions and New Staff Member</vt:lpstr>
      <vt:lpstr>What's New </vt:lpstr>
      <vt:lpstr>BitSight</vt:lpstr>
      <vt:lpstr>Password Manager</vt:lpstr>
      <vt:lpstr>Vulnerability Assessments</vt:lpstr>
      <vt:lpstr>IRP</vt:lpstr>
      <vt:lpstr>Student Data Privacy</vt:lpstr>
      <vt:lpstr>Trends– More Complex</vt:lpstr>
      <vt:lpstr>Challenges</vt:lpstr>
      <vt:lpstr>MOREnet Solutions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Bellew, Kathy</dc:creator>
  <cp:lastModifiedBy>Coy, Connie</cp:lastModifiedBy>
  <cp:revision>2</cp:revision>
  <dcterms:created xsi:type="dcterms:W3CDTF">2023-04-12T18:12:43Z</dcterms:created>
  <dcterms:modified xsi:type="dcterms:W3CDTF">2025-04-09T18:32:39Z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0x01010024D6FDF3E57E754BBAF1EDDAC37D7339</vt:lpwstr>
  </property>
  <property fmtid="{D5CDD505-2E9C-101B-9397-08002B2CF9AE}" pid="3" name="MediaServiceImageTags">
    <vt:lpwstr/>
  </property>
</Properties>
</file>