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3" r:id="rId5"/>
    <p:sldId id="282" r:id="rId6"/>
    <p:sldId id="258" r:id="rId7"/>
    <p:sldId id="261" r:id="rId8"/>
    <p:sldId id="259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A0C7-67DF-4004-9671-A5A31A236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E9797-89DC-47EA-B168-DE535F965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AC793-99A8-4166-88B6-3E599E3A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5924-63D2-487B-9C8C-CFBB5D2E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8E34-801A-4A9D-BC97-56128031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8769-E460-4847-9526-A24DBF4F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A5426-D309-4AB0-A831-FA6434F35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59A9-3B40-4EFD-BDCA-EAEB20C5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DB8E7-CD72-4E79-9D2D-B9F30FAB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9DA64-A8FB-4CFF-9501-B67CB691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1581F-96D2-4372-8514-82A36FADD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ED076-7266-4767-9571-1EDE051BF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406D-29FD-47E7-A9C7-0EFA409C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52ECB-C8CE-4B1B-BB3A-19F7FCAD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67EE-FB52-4D3E-85EA-A9773C0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71BE-2379-4D0F-8F99-E2CAB4C0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9B71-03A5-481A-B2BA-CFD135B30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24D7-7533-42D7-A5D0-7A456186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D308-DDAE-44EF-A1F7-64A44205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D294-8693-4B99-9969-3F01E6ED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0C4B-B670-49B5-95F4-03E238E2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EE88C-013B-4285-ADCB-7DC86105F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7474-2E89-4138-BBFC-EEDF9EB1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6A3F-DADF-4A35-8B58-D012C452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4703-A467-4DA6-A652-EC051791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01A2-7B09-4580-8F3E-EB8AE1C7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628D-96A4-4BE3-A892-3A84FF9EB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5E632-4776-460A-8970-F4C030DB6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BAF3A-29E7-47BE-82EC-EF956667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240AB-A707-4CD7-BDAE-AB0540FB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1269A-4E0E-4822-9362-9C256162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D141-4D37-466B-B314-00A7368A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D169C-AA53-4157-97D4-1CE499E3D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52308-9E75-4976-A87D-C13BCB26E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138ED-DEA3-4339-813E-8FED2B9CC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34CFC-8504-4AE7-8983-3DE7A0C7A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11BB2-8F3B-41AB-9053-EDB8B904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BD3B9-687A-407B-B1F6-A7303109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0BA825-F714-4610-B05D-D6635839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5761-CCB1-45FA-9EE7-F95312AE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6AEEF-A85D-4E1E-A876-610B6EE6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2ED2A-0568-43F8-AF5C-277D6918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E78A9-E4F5-4441-8A86-97A9FB07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7185C-B1EE-42C9-A35F-801F96C8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5060D-4656-4F4A-BA05-ACACF89F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8BC8-ECAC-4538-BDAC-24BC3B86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2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C2F4-FDB2-4205-AC89-893E38B3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CB15-43B4-4B97-B49F-E03B5BC1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79957-5B30-409F-A60C-CC4F46A1A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57F90-60CB-4B74-9688-A8ED6BBD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7B079-0624-4E08-A7CA-5FC2D554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D2FDB-0352-44E8-902F-B4B9C9E5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4E37-639A-45AA-9BE2-4796BE67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ABDDE-804F-406A-A9BE-E44A60B37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2979D-04B3-4607-84B0-C9857ACBD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71395-FF17-4359-B37A-000DE264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896E0-25D8-4576-97B8-9736C885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8A9C-4C5F-433E-9FE2-BBCB4D39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55F54-05EE-4C78-95EA-5C942986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9D22B-3C63-416B-8C35-CFA12D009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23BB2-BE94-4420-8393-1B9A23EFD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9DD2-E952-4E80-B50A-1122FD5C225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1C9B2-D775-4073-AD51-5EDF2FBF5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AAAF9-E46C-4D2F-8C0D-CBDABACE2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B731-D966-434E-BCB4-C4C1332B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woodford@missouriwestern.edu" TargetMode="External"/><Relationship Id="rId2" Type="http://schemas.openxmlformats.org/officeDocument/2006/relationships/hyperlink" Target="https://www.more.net/about-us/morenet-research/nsf-grant-cimu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0B5E-72E1-4F9D-BBC5-614FDE3AF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4448"/>
          </a:xfrm>
        </p:spPr>
        <p:txBody>
          <a:bodyPr/>
          <a:lstStyle/>
          <a:p>
            <a:r>
              <a:rPr lang="en-US" dirty="0"/>
              <a:t>The CIMUSE Consortium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00942-6EA0-4453-8832-5FAC6DFD2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8879"/>
            <a:ext cx="9144000" cy="3422469"/>
          </a:xfrm>
        </p:spPr>
        <p:txBody>
          <a:bodyPr>
            <a:normAutofit/>
          </a:bodyPr>
          <a:lstStyle/>
          <a:p>
            <a:r>
              <a:rPr lang="en-US" dirty="0"/>
              <a:t>Jeffrey N. Woodford, Ph.D.</a:t>
            </a:r>
          </a:p>
          <a:p>
            <a:r>
              <a:rPr lang="en-US" dirty="0"/>
              <a:t>Professor of Chemistry</a:t>
            </a:r>
          </a:p>
          <a:p>
            <a:r>
              <a:rPr lang="en-US" dirty="0"/>
              <a:t>Missouri Western State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Presentation to </a:t>
            </a:r>
            <a:r>
              <a:rPr lang="en-US" dirty="0" err="1"/>
              <a:t>MoHEIT</a:t>
            </a:r>
            <a:r>
              <a:rPr lang="en-US" dirty="0"/>
              <a:t> </a:t>
            </a:r>
          </a:p>
          <a:p>
            <a:r>
              <a:rPr lang="en-US" dirty="0"/>
              <a:t>April 10, 2025</a:t>
            </a:r>
          </a:p>
        </p:txBody>
      </p:sp>
    </p:spTree>
    <p:extLst>
      <p:ext uri="{BB962C8B-B14F-4D97-AF65-F5344CB8AC3E}">
        <p14:creationId xmlns:p14="http://schemas.microsoft.com/office/powerpoint/2010/main" val="377659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3873-8A95-4E73-BB6E-BB21B650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CD6C-413B-4F4E-BA95-7EC3F111F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Next CIMUSE Workshop: July 31-Aug 1, 2025 in Columbia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https://www.more.net/about-us/morenet-research/nsf-grant-cimuse/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jwoodford@missouriwestern.edu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Funded by: NSF Campus Cyberinfrastructure Grant 23-22084</a:t>
            </a:r>
          </a:p>
        </p:txBody>
      </p:sp>
    </p:spTree>
    <p:extLst>
      <p:ext uri="{BB962C8B-B14F-4D97-AF65-F5344CB8AC3E}">
        <p14:creationId xmlns:p14="http://schemas.microsoft.com/office/powerpoint/2010/main" val="240054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A537-A3D3-65EF-2449-EE4EE573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CIMUSE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D8CDE-EC29-0625-165B-E177F23E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7" y="1617396"/>
            <a:ext cx="11299971" cy="4351338"/>
          </a:xfrm>
        </p:spPr>
        <p:txBody>
          <a:bodyPr/>
          <a:lstStyle/>
          <a:p>
            <a:r>
              <a:rPr lang="en-US" dirty="0"/>
              <a:t>Computational Infusion for Missouri Undergraduate Science &amp; Engineering</a:t>
            </a:r>
          </a:p>
          <a:p>
            <a:r>
              <a:rPr lang="en-US" dirty="0"/>
              <a:t>An NSF-funded consortium of PUIs in Missouri for advancing supercomputing in the undergraduate curriculum and research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9C82D-C1D8-A112-998C-1131A0120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2" y="5306373"/>
            <a:ext cx="3676650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61602-92B4-C177-6874-4E8BBA4F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69" y="3273745"/>
            <a:ext cx="3379583" cy="1455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64997-5651-AD20-A8DD-5EC19F6B9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670" y="5178745"/>
            <a:ext cx="2922242" cy="1436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9B36EE-0C77-B113-AD30-447E005D7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548" y="3594534"/>
            <a:ext cx="3494483" cy="10483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23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SEDE Campus Champion Marcus Bond blogs about ISC High Performance –  STEM-Trek">
            <a:extLst>
              <a:ext uri="{FF2B5EF4-FFF2-40B4-BE49-F238E27FC236}">
                <a16:creationId xmlns:a16="http://schemas.microsoft.com/office/drawing/2014/main" id="{22FB0FBB-6936-412F-88C7-C103AAE9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99" y="230101"/>
            <a:ext cx="906372" cy="13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in DeGraf">
            <a:extLst>
              <a:ext uri="{FF2B5EF4-FFF2-40B4-BE49-F238E27FC236}">
                <a16:creationId xmlns:a16="http://schemas.microsoft.com/office/drawing/2014/main" id="{7D740CF6-4CC2-44B0-8E31-81DDE146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49" y="4146120"/>
            <a:ext cx="1219200" cy="12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E2D131-3B00-4CFF-9AB7-DC94A7D0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18" y="3454441"/>
            <a:ext cx="1110971" cy="14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aculty &amp; Staff | Computer Science, Mathematics &amp; Physics | MWSU">
            <a:extLst>
              <a:ext uri="{FF2B5EF4-FFF2-40B4-BE49-F238E27FC236}">
                <a16:creationId xmlns:a16="http://schemas.microsoft.com/office/drawing/2014/main" id="{54F5CE2E-37EF-486D-AAC9-B67BCAF6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85" y="213192"/>
            <a:ext cx="1180569" cy="14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eadership Team – MOREnet">
            <a:extLst>
              <a:ext uri="{FF2B5EF4-FFF2-40B4-BE49-F238E27FC236}">
                <a16:creationId xmlns:a16="http://schemas.microsoft.com/office/drawing/2014/main" id="{1C864C1F-1CAB-4572-B7C7-94968455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3" y="39661"/>
            <a:ext cx="1180570" cy="14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aculty &amp; Staff | Dept. of Chemistry | Missouri Western State University">
            <a:extLst>
              <a:ext uri="{FF2B5EF4-FFF2-40B4-BE49-F238E27FC236}">
                <a16:creationId xmlns:a16="http://schemas.microsoft.com/office/drawing/2014/main" id="{C1AF6289-53B4-4971-9542-2C6742AE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7" y="247596"/>
            <a:ext cx="1562100" cy="14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0338E-D971-4391-9AD3-9D4434F28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04" y="5676900"/>
            <a:ext cx="3676650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6EB68-4E5D-435B-99E6-6B02729313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6641" y="1973902"/>
            <a:ext cx="3379583" cy="1455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A1E1A8-3D49-46AB-8616-263976664E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8983" y="5365611"/>
            <a:ext cx="2922242" cy="1436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8F8D0-FE8B-4631-89F5-9539BED41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2857" y="2670570"/>
            <a:ext cx="3494483" cy="10483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MOREnet">
            <a:extLst>
              <a:ext uri="{FF2B5EF4-FFF2-40B4-BE49-F238E27FC236}">
                <a16:creationId xmlns:a16="http://schemas.microsoft.com/office/drawing/2014/main" id="{4F896889-1D6B-41EA-AFBC-69C88B8E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94" y="1973902"/>
            <a:ext cx="23241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6315AA-DC43-4DEB-982A-3F189A531F17}"/>
              </a:ext>
            </a:extLst>
          </p:cNvPr>
          <p:cNvSpPr txBox="1"/>
          <p:nvPr/>
        </p:nvSpPr>
        <p:spPr>
          <a:xfrm>
            <a:off x="18036" y="1587958"/>
            <a:ext cx="2101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Dr. Jeff Woodford</a:t>
            </a:r>
          </a:p>
          <a:p>
            <a:pPr algn="ctr"/>
            <a:r>
              <a:rPr lang="en-US" dirty="0"/>
              <a:t>Professor, Chemistry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016A1-50A2-4014-B975-BBFA38BC4209}"/>
              </a:ext>
            </a:extLst>
          </p:cNvPr>
          <p:cNvSpPr txBox="1"/>
          <p:nvPr/>
        </p:nvSpPr>
        <p:spPr>
          <a:xfrm>
            <a:off x="1932569" y="1598410"/>
            <a:ext cx="295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Dr. Baoqiang Yan</a:t>
            </a:r>
          </a:p>
          <a:p>
            <a:pPr algn="ctr"/>
            <a:r>
              <a:rPr lang="en-US" dirty="0"/>
              <a:t>Professor, Computer Science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72E63-41FD-41F5-BDEC-2B42ECCD3CD5}"/>
              </a:ext>
            </a:extLst>
          </p:cNvPr>
          <p:cNvSpPr txBox="1"/>
          <p:nvPr/>
        </p:nvSpPr>
        <p:spPr>
          <a:xfrm>
            <a:off x="2190037" y="5327254"/>
            <a:ext cx="182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Dr. Colin </a:t>
            </a:r>
            <a:r>
              <a:rPr lang="en-US" dirty="0" err="1"/>
              <a:t>DeGraf</a:t>
            </a:r>
            <a:endParaRPr lang="en-US" dirty="0"/>
          </a:p>
          <a:p>
            <a:pPr algn="ctr"/>
            <a:r>
              <a:rPr lang="en-US" dirty="0"/>
              <a:t>Professor, Physics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8DF10-E952-40E6-8AAD-08D761DE7D4F}"/>
              </a:ext>
            </a:extLst>
          </p:cNvPr>
          <p:cNvSpPr txBox="1"/>
          <p:nvPr/>
        </p:nvSpPr>
        <p:spPr>
          <a:xfrm>
            <a:off x="6799558" y="1601729"/>
            <a:ext cx="2101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Dr. Marcus Bond</a:t>
            </a:r>
          </a:p>
          <a:p>
            <a:pPr algn="ctr"/>
            <a:r>
              <a:rPr lang="en-US" dirty="0"/>
              <a:t>Professor, Chemistry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1FA9A-A03D-49DC-BB35-9CE25DA25B10}"/>
              </a:ext>
            </a:extLst>
          </p:cNvPr>
          <p:cNvSpPr txBox="1"/>
          <p:nvPr/>
        </p:nvSpPr>
        <p:spPr>
          <a:xfrm>
            <a:off x="5074815" y="4843775"/>
            <a:ext cx="2857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Dr. Xiaoyuan Suo</a:t>
            </a:r>
          </a:p>
          <a:p>
            <a:pPr algn="ctr"/>
            <a:r>
              <a:rPr lang="en-US" dirty="0"/>
              <a:t>Professor, Computer Science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5923F-DF2E-4088-AC7F-C0D7D4889EB0}"/>
              </a:ext>
            </a:extLst>
          </p:cNvPr>
          <p:cNvSpPr txBox="1"/>
          <p:nvPr/>
        </p:nvSpPr>
        <p:spPr>
          <a:xfrm>
            <a:off x="9024299" y="1460211"/>
            <a:ext cx="242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Mr. Chip Byers</a:t>
            </a:r>
          </a:p>
          <a:p>
            <a:pPr algn="ctr"/>
            <a:r>
              <a:rPr lang="en-US" dirty="0"/>
              <a:t>Director, New Initiatives</a:t>
            </a:r>
          </a:p>
        </p:txBody>
      </p:sp>
      <p:pic>
        <p:nvPicPr>
          <p:cNvPr id="1030" name="Picture 6" descr="Services – IT RSS (Research Support Solutions) | Missouri S&amp;T">
            <a:extLst>
              <a:ext uri="{FF2B5EF4-FFF2-40B4-BE49-F238E27FC236}">
                <a16:creationId xmlns:a16="http://schemas.microsoft.com/office/drawing/2014/main" id="{0C0DAFDB-ADA9-4EB8-9324-4393879B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56" y="5490106"/>
            <a:ext cx="3917499" cy="12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ssouri S&amp;T – eConnection – Bookout named chief information officer">
            <a:extLst>
              <a:ext uri="{FF2B5EF4-FFF2-40B4-BE49-F238E27FC236}">
                <a16:creationId xmlns:a16="http://schemas.microsoft.com/office/drawing/2014/main" id="{3F11E8DE-8797-4415-AEFA-92E4809B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73" y="2734678"/>
            <a:ext cx="1498641" cy="22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tthew Keeler - Associate Director - Research Service Solutions,  Application Development - University of Missouri-Columbia | LinkedIn">
            <a:extLst>
              <a:ext uri="{FF2B5EF4-FFF2-40B4-BE49-F238E27FC236}">
                <a16:creationId xmlns:a16="http://schemas.microsoft.com/office/drawing/2014/main" id="{C005532B-90A9-4640-A6D2-17F36ADA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155" y="28728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8EDC2BC-E922-455A-AEDD-69075754294C}"/>
              </a:ext>
            </a:extLst>
          </p:cNvPr>
          <p:cNvSpPr txBox="1"/>
          <p:nvPr/>
        </p:nvSpPr>
        <p:spPr>
          <a:xfrm>
            <a:off x="7980487" y="4966789"/>
            <a:ext cx="250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Mr. Mark Bookout</a:t>
            </a:r>
          </a:p>
          <a:p>
            <a:pPr algn="ctr"/>
            <a:r>
              <a:rPr lang="en-US" dirty="0"/>
              <a:t>Former Director, MU RSS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805D50-F06F-4487-AE6D-C6EDF134DEA8}"/>
              </a:ext>
            </a:extLst>
          </p:cNvPr>
          <p:cNvSpPr txBox="1"/>
          <p:nvPr/>
        </p:nvSpPr>
        <p:spPr>
          <a:xfrm>
            <a:off x="10432115" y="4843774"/>
            <a:ext cx="1684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Mr. Matt Keeler</a:t>
            </a:r>
          </a:p>
          <a:p>
            <a:pPr algn="ctr"/>
            <a:r>
              <a:rPr lang="en-US" dirty="0"/>
              <a:t>Interim Director</a:t>
            </a:r>
          </a:p>
        </p:txBody>
      </p:sp>
      <p:pic>
        <p:nvPicPr>
          <p:cNvPr id="2" name="Picture 2" descr="Dr. Ashley Elias">
            <a:extLst>
              <a:ext uri="{FF2B5EF4-FFF2-40B4-BE49-F238E27FC236}">
                <a16:creationId xmlns:a16="http://schemas.microsoft.com/office/drawing/2014/main" id="{BAB7114B-D6DD-4DF7-9F74-7D562840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31" y="98385"/>
            <a:ext cx="1677360" cy="15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6E6D396-E748-4A48-AE60-48F4A6B32CAB}"/>
              </a:ext>
            </a:extLst>
          </p:cNvPr>
          <p:cNvSpPr txBox="1"/>
          <p:nvPr/>
        </p:nvSpPr>
        <p:spPr>
          <a:xfrm>
            <a:off x="4781679" y="1608009"/>
            <a:ext cx="184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Dr. Ashley Elias</a:t>
            </a:r>
          </a:p>
          <a:p>
            <a:pPr algn="ctr"/>
            <a:r>
              <a:rPr lang="en-US" dirty="0"/>
              <a:t>Professor, Biology</a:t>
            </a:r>
          </a:p>
        </p:txBody>
      </p:sp>
    </p:spTree>
    <p:extLst>
      <p:ext uri="{BB962C8B-B14F-4D97-AF65-F5344CB8AC3E}">
        <p14:creationId xmlns:p14="http://schemas.microsoft.com/office/powerpoint/2010/main" val="260114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71F7-ABEA-4346-86ED-57E1FBB3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BB68-57EE-4317-9B09-13CB6E01B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1: Do high-quality science with undergraduates using the supercomputer.</a:t>
            </a:r>
          </a:p>
          <a:p>
            <a:r>
              <a:rPr lang="en-US" dirty="0"/>
              <a:t>Goal 2: Develop educational materials and expand supercomputer usage into the undergraduate curriculum.</a:t>
            </a:r>
          </a:p>
          <a:p>
            <a:r>
              <a:rPr lang="en-US" dirty="0"/>
              <a:t>Goal 3: Broaden participation among Missouri PUIs by expanding the consortium.</a:t>
            </a:r>
          </a:p>
        </p:txBody>
      </p:sp>
    </p:spTree>
    <p:extLst>
      <p:ext uri="{BB962C8B-B14F-4D97-AF65-F5344CB8AC3E}">
        <p14:creationId xmlns:p14="http://schemas.microsoft.com/office/powerpoint/2010/main" val="189499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625C-BE56-41CB-A8AE-44FC2952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80" y="436146"/>
            <a:ext cx="11102266" cy="1325563"/>
          </a:xfrm>
        </p:spPr>
        <p:txBody>
          <a:bodyPr/>
          <a:lstStyle/>
          <a:p>
            <a:r>
              <a:rPr lang="en-US" dirty="0"/>
              <a:t>Why focus so much on supercomputing at PUIs?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71A3-14C6-4BB2-A0B4-5A1113F774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Computer simulation has gone from a niche field practiced by just a few experts in a department, to a widespread practice across all domains of science</a:t>
            </a:r>
          </a:p>
          <a:p>
            <a:r>
              <a:rPr lang="en-US" dirty="0"/>
              <a:t>Where are all of these researchers going to come from?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5BBADA-B714-4E59-A38B-36E0EDBBE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910591"/>
            <a:ext cx="5368968" cy="3978480"/>
          </a:xfrm>
        </p:spPr>
      </p:pic>
    </p:spTree>
    <p:extLst>
      <p:ext uri="{BB962C8B-B14F-4D97-AF65-F5344CB8AC3E}">
        <p14:creationId xmlns:p14="http://schemas.microsoft.com/office/powerpoint/2010/main" val="35935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849B85-58D1-4D47-A51C-F574DAB4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4" y="3333077"/>
            <a:ext cx="9118833" cy="15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D2B41-2297-4FD4-90DE-1401C162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Supercomputer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A86B-CC53-42EB-B402-4B8620385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1808847"/>
            <a:ext cx="10515600" cy="4784900"/>
          </a:xfrm>
        </p:spPr>
        <p:txBody>
          <a:bodyPr>
            <a:norm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Dell PowerEdge R6625 Servers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one has:</a:t>
            </a:r>
          </a:p>
          <a:p>
            <a:pPr marL="914400" lvl="1"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2x AMD EPYC 9754 128-core Processors per server (256 cores per server)</a:t>
            </a:r>
          </a:p>
          <a:p>
            <a:pPr marL="914400" lvl="1"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1024 GB RAM (3200 MT/s) per server</a:t>
            </a:r>
          </a:p>
          <a:p>
            <a:pPr marL="914400" lvl="1"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1.6TB local Enterprise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NVMe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storage per server</a:t>
            </a:r>
          </a:p>
          <a:p>
            <a:pPr marL="914400" lvl="1" fontAlgn="base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1" fontAlgn="base">
              <a:spcBef>
                <a:spcPts val="0"/>
              </a:spcBef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4400" lvl="1" fontAlgn="base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1" fontAlgn="base">
              <a:spcBef>
                <a:spcPts val="0"/>
              </a:spcBef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4400" lvl="1" fontAlgn="base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1" fontAlgn="base">
              <a:spcBef>
                <a:spcPts val="0"/>
              </a:spcBef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fontAlgn="base">
              <a:spcBef>
                <a:spcPts val="0"/>
              </a:spcBef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Networking:</a:t>
            </a:r>
          </a:p>
          <a:p>
            <a:pPr marL="914400" lvl="1"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On-board 10 Gbit/s Ethernet</a:t>
            </a:r>
          </a:p>
          <a:p>
            <a:pPr marL="914400" lvl="1"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Mellanox IB ConnectX-6 VPI network adapter (single port, supports up to 200 Gbit/s for InfiniBand)</a:t>
            </a:r>
          </a:p>
          <a:p>
            <a:pPr marL="457200" fontAlgn="base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Storage:</a:t>
            </a:r>
          </a:p>
          <a:p>
            <a:pPr marL="914400" lvl="1"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 TB total of tiered storage</a:t>
            </a:r>
          </a:p>
          <a:p>
            <a:pPr marL="914400" lvl="1" fontAlgn="base">
              <a:spcBef>
                <a:spcPts val="0"/>
              </a:spcBef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0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2575-FD15-429F-A43C-FA49A6EA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6" y="68928"/>
            <a:ext cx="6023994" cy="1325563"/>
          </a:xfrm>
        </p:spPr>
        <p:txBody>
          <a:bodyPr/>
          <a:lstStyle/>
          <a:p>
            <a:r>
              <a:rPr lang="en-US" dirty="0"/>
              <a:t>Where is the supercomputer located?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5B0D-CE4B-499C-A3EF-46F716C9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9" y="1394491"/>
            <a:ext cx="5995665" cy="862148"/>
          </a:xfrm>
        </p:spPr>
        <p:txBody>
          <a:bodyPr/>
          <a:lstStyle/>
          <a:p>
            <a:r>
              <a:rPr lang="en-US" dirty="0"/>
              <a:t>At Research Support Solutions (RSS) at the University of Missouri-Columbia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8C127-0123-4144-A2CA-6018A1246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77" y="153345"/>
            <a:ext cx="5579378" cy="3446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1ADA8-3DC1-401A-A5F9-2DB16BF8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0" y="2342056"/>
            <a:ext cx="4690145" cy="448574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B8F0379-B6B9-4121-99A1-139FD11B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73" y="3770015"/>
            <a:ext cx="2585670" cy="30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FE406C-5E56-444A-BF6B-B3C2E9108832}"/>
              </a:ext>
            </a:extLst>
          </p:cNvPr>
          <p:cNvCxnSpPr>
            <a:cxnSpLocks/>
          </p:cNvCxnSpPr>
          <p:nvPr/>
        </p:nvCxnSpPr>
        <p:spPr>
          <a:xfrm flipH="1">
            <a:off x="4060273" y="2625754"/>
            <a:ext cx="2281104" cy="1803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8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llbender - Wikipedia">
            <a:extLst>
              <a:ext uri="{FF2B5EF4-FFF2-40B4-BE49-F238E27FC236}">
                <a16:creationId xmlns:a16="http://schemas.microsoft.com/office/drawing/2014/main" id="{AD28D382-6C9A-471B-B322-48813C7F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35" y="2101748"/>
            <a:ext cx="4836253" cy="31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A49CC-89BA-4997-9ED6-22A508C4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70"/>
            <a:ext cx="10515600" cy="1325563"/>
          </a:xfrm>
        </p:spPr>
        <p:txBody>
          <a:bodyPr/>
          <a:lstStyle/>
          <a:p>
            <a:r>
              <a:rPr lang="en-US" dirty="0"/>
              <a:t>How does the MU-CIMUSE partnership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1F55-FA9D-4032-9332-F2FD1054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9" y="1435008"/>
            <a:ext cx="8959442" cy="4351338"/>
          </a:xfrm>
        </p:spPr>
        <p:txBody>
          <a:bodyPr/>
          <a:lstStyle/>
          <a:p>
            <a:r>
              <a:rPr lang="en-US" dirty="0"/>
              <a:t>The CIMUSE supercomputer is integrated into the MU main supercomputer, Hellbender</a:t>
            </a:r>
          </a:p>
          <a:p>
            <a:r>
              <a:rPr lang="en-US" dirty="0"/>
              <a:t>CIMUSE members have priority access</a:t>
            </a:r>
            <a:br>
              <a:rPr lang="en-US" dirty="0"/>
            </a:br>
            <a:r>
              <a:rPr lang="en-US" dirty="0"/>
              <a:t>to the 12 nodes</a:t>
            </a:r>
          </a:p>
          <a:p>
            <a:r>
              <a:rPr lang="en-US" dirty="0"/>
              <a:t>The consortium pays MU an annual management fee</a:t>
            </a:r>
            <a:br>
              <a:rPr lang="en-US" dirty="0"/>
            </a:br>
            <a:r>
              <a:rPr lang="en-US" dirty="0"/>
              <a:t>for the maintenance and upkeep of the 12 nodes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What Is a Condominium? How Condos Work Compared to Apartments">
            <a:extLst>
              <a:ext uri="{FF2B5EF4-FFF2-40B4-BE49-F238E27FC236}">
                <a16:creationId xmlns:a16="http://schemas.microsoft.com/office/drawing/2014/main" id="{CB8F4756-3770-4F02-996C-D755D53F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38" y="4085197"/>
            <a:ext cx="3961978" cy="26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8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DC9D-F43C-4D2D-ACF1-FA7E002C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83"/>
            <a:ext cx="10515600" cy="1325563"/>
          </a:xfrm>
        </p:spPr>
        <p:txBody>
          <a:bodyPr/>
          <a:lstStyle/>
          <a:p>
            <a:r>
              <a:rPr lang="en-US" dirty="0"/>
              <a:t>How does supercomputer access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749E-4BC8-49BB-8E51-7EFC8047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1523546"/>
            <a:ext cx="10515600" cy="4351338"/>
          </a:xfrm>
        </p:spPr>
        <p:txBody>
          <a:bodyPr/>
          <a:lstStyle/>
          <a:p>
            <a:r>
              <a:rPr lang="en-US" dirty="0" err="1"/>
              <a:t>OpenOnDemand</a:t>
            </a:r>
            <a:r>
              <a:rPr lang="en-US" dirty="0"/>
              <a:t> – a web-based interface</a:t>
            </a:r>
          </a:p>
          <a:p>
            <a:r>
              <a:rPr lang="en-US" dirty="0"/>
              <a:t>Federated identity will be implemented using </a:t>
            </a:r>
            <a:r>
              <a:rPr lang="en-US" dirty="0" err="1"/>
              <a:t>InCommon</a:t>
            </a:r>
            <a:endParaRPr lang="en-US" dirty="0"/>
          </a:p>
          <a:p>
            <a:r>
              <a:rPr lang="en-US" dirty="0"/>
              <a:t>Access via ORCID will be one of the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B208B-ED70-4444-A40B-0F5BA68E1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068" y="3357979"/>
            <a:ext cx="6613864" cy="31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420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CIMUSE Consortium</vt:lpstr>
      <vt:lpstr>CIMUSE Consortium</vt:lpstr>
      <vt:lpstr>PowerPoint Presentation</vt:lpstr>
      <vt:lpstr>Three Major Goals</vt:lpstr>
      <vt:lpstr>Why focus so much on supercomputing at PUIs?</vt:lpstr>
      <vt:lpstr>Supercomputer Specifications</vt:lpstr>
      <vt:lpstr>Where is the supercomputer located?</vt:lpstr>
      <vt:lpstr>How does the MU-CIMUSE partnership work?</vt:lpstr>
      <vt:lpstr>How does supercomputer access work?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at MWSU</dc:title>
  <dc:creator>Jeff Woodford</dc:creator>
  <cp:lastModifiedBy>Jeff Woodford</cp:lastModifiedBy>
  <cp:revision>38</cp:revision>
  <dcterms:created xsi:type="dcterms:W3CDTF">2025-02-03T17:21:37Z</dcterms:created>
  <dcterms:modified xsi:type="dcterms:W3CDTF">2025-04-10T17:54:03Z</dcterms:modified>
</cp:coreProperties>
</file>