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96" r:id="rId3"/>
    <p:sldId id="297" r:id="rId4"/>
    <p:sldId id="298" r:id="rId5"/>
    <p:sldId id="299" r:id="rId6"/>
    <p:sldId id="301" r:id="rId7"/>
    <p:sldId id="302" r:id="rId8"/>
    <p:sldId id="303" r:id="rId9"/>
    <p:sldId id="305" r:id="rId10"/>
    <p:sldId id="256" r:id="rId11"/>
    <p:sldId id="295" r:id="rId12"/>
    <p:sldId id="282" r:id="rId13"/>
    <p:sldId id="283" r:id="rId14"/>
    <p:sldId id="284" r:id="rId15"/>
    <p:sldId id="288" r:id="rId16"/>
    <p:sldId id="262" r:id="rId17"/>
    <p:sldId id="285" r:id="rId18"/>
    <p:sldId id="287" r:id="rId19"/>
    <p:sldId id="278" r:id="rId20"/>
    <p:sldId id="25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5405" autoAdjust="0"/>
  </p:normalViewPr>
  <p:slideViewPr>
    <p:cSldViewPr snapToGrid="0">
      <p:cViewPr varScale="1">
        <p:scale>
          <a:sx n="82" d="100"/>
          <a:sy n="82" d="100"/>
        </p:scale>
        <p:origin x="127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32871" y="3116263"/>
            <a:ext cx="6248930" cy="541337"/>
          </a:xfrm>
          <a:prstGeom prst="rect">
            <a:avLst/>
          </a:prstGeom>
        </p:spPr>
        <p:txBody>
          <a:bodyPr/>
          <a:lstStyle>
            <a:lvl1pPr marL="0" indent="0">
              <a:buNone/>
              <a:defRPr sz="3200" baseline="0">
                <a:solidFill>
                  <a:srgbClr val="5C707C"/>
                </a:solidFill>
                <a:latin typeface="Encode Sans" panose="02000000000000000000" pitchFamily="2" charset="0"/>
              </a:defRPr>
            </a:lvl1pPr>
          </a:lstStyle>
          <a:p>
            <a:pPr lvl="0"/>
            <a:r>
              <a:rPr lang="en-US" dirty="0"/>
              <a:t>SAMPLE 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538" y="755394"/>
            <a:ext cx="4331217" cy="1283211"/>
          </a:xfrm>
          <a:prstGeom prst="rect">
            <a:avLst/>
          </a:prstGeom>
        </p:spPr>
      </p:pic>
      <p:sp>
        <p:nvSpPr>
          <p:cNvPr id="12" name="Text Placeholder 11"/>
          <p:cNvSpPr>
            <a:spLocks noGrp="1"/>
          </p:cNvSpPr>
          <p:nvPr>
            <p:ph type="body" sz="quarter" idx="11" hasCustomPrompt="1"/>
          </p:nvPr>
        </p:nvSpPr>
        <p:spPr>
          <a:xfrm>
            <a:off x="533400" y="3944938"/>
            <a:ext cx="6248400" cy="483129"/>
          </a:xfrm>
          <a:prstGeom prst="rect">
            <a:avLst/>
          </a:prstGeom>
        </p:spPr>
        <p:txBody>
          <a:bodyPr/>
          <a:lstStyle>
            <a:lvl1pPr marL="0" indent="0">
              <a:buNone/>
              <a:defRPr sz="2400">
                <a:solidFill>
                  <a:schemeClr val="bg1"/>
                </a:solidFill>
                <a:latin typeface="Raleway" panose="020B0503030101060003" pitchFamily="34" charset="0"/>
              </a:defRPr>
            </a:lvl1pPr>
          </a:lstStyle>
          <a:p>
            <a:pPr lvl="0"/>
            <a:r>
              <a:rPr lang="en-US" dirty="0"/>
              <a:t>Sample Subtitle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7717" y="6263257"/>
            <a:ext cx="2378857" cy="348626"/>
          </a:xfrm>
          <a:prstGeom prst="rect">
            <a:avLst/>
          </a:prstGeom>
        </p:spPr>
      </p:pic>
    </p:spTree>
    <p:extLst>
      <p:ext uri="{BB962C8B-B14F-4D97-AF65-F5344CB8AC3E}">
        <p14:creationId xmlns:p14="http://schemas.microsoft.com/office/powerpoint/2010/main" val="295671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1" y="3057526"/>
            <a:ext cx="6017682" cy="591608"/>
          </a:xfrm>
          <a:prstGeom prst="rect">
            <a:avLst/>
          </a:prstGeom>
        </p:spPr>
        <p:txBody>
          <a:bodyPr/>
          <a:lstStyle>
            <a:lvl1pPr>
              <a:defRPr sz="3600" baseline="0">
                <a:solidFill>
                  <a:srgbClr val="5C707C"/>
                </a:solidFill>
                <a:latin typeface="Encode Sans Condensed" panose="02000000000000000000" pitchFamily="2" charset="0"/>
              </a:defRPr>
            </a:lvl1pPr>
          </a:lstStyle>
          <a:p>
            <a:r>
              <a:rPr lang="en-US" dirty="0"/>
              <a:t>SAMPLE DIVIDER SLIDE TITLE</a:t>
            </a:r>
          </a:p>
        </p:txBody>
      </p:sp>
      <p:sp>
        <p:nvSpPr>
          <p:cNvPr id="5" name="Text Placeholder 4"/>
          <p:cNvSpPr>
            <a:spLocks noGrp="1"/>
          </p:cNvSpPr>
          <p:nvPr>
            <p:ph type="body" sz="quarter" idx="10" hasCustomPrompt="1"/>
          </p:nvPr>
        </p:nvSpPr>
        <p:spPr>
          <a:xfrm>
            <a:off x="577850" y="3937000"/>
            <a:ext cx="5848350" cy="592138"/>
          </a:xfrm>
          <a:prstGeom prst="rect">
            <a:avLst/>
          </a:prstGeom>
        </p:spPr>
        <p:txBody>
          <a:bodyPr/>
          <a:lstStyle>
            <a:lvl1pPr marL="0" indent="0">
              <a:buNone/>
              <a:defRPr sz="2000" baseline="0">
                <a:solidFill>
                  <a:schemeClr val="bg1"/>
                </a:solidFill>
                <a:latin typeface="Raleway" panose="020B0503030101060003" pitchFamily="34" charset="0"/>
              </a:defRPr>
            </a:lvl1pPr>
          </a:lstStyle>
          <a:p>
            <a:pPr lvl="0"/>
            <a:r>
              <a:rPr lang="en-US" dirty="0"/>
              <a:t>Sample 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1036" y="288369"/>
            <a:ext cx="2319366" cy="2319366"/>
          </a:xfrm>
          <a:prstGeom prst="rect">
            <a:avLst/>
          </a:prstGeom>
        </p:spPr>
      </p:pic>
    </p:spTree>
    <p:extLst>
      <p:ext uri="{BB962C8B-B14F-4D97-AF65-F5344CB8AC3E}">
        <p14:creationId xmlns:p14="http://schemas.microsoft.com/office/powerpoint/2010/main" val="265928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7717" y="805393"/>
            <a:ext cx="5645150" cy="591608"/>
          </a:xfrm>
          <a:prstGeom prst="rect">
            <a:avLst/>
          </a:prstGeom>
        </p:spPr>
        <p:txBody>
          <a:bodyPr/>
          <a:lstStyle>
            <a:lvl1pPr>
              <a:defRPr sz="3600">
                <a:solidFill>
                  <a:srgbClr val="5C707C"/>
                </a:solidFill>
                <a:latin typeface="Encode Sans Condensed" panose="02000000000000000000" pitchFamily="2"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357188" y="1701800"/>
            <a:ext cx="5645150" cy="4132263"/>
          </a:xfrm>
          <a:prstGeom prst="rect">
            <a:avLst/>
          </a:prstGeom>
        </p:spPr>
        <p:txBody>
          <a:bodyPr/>
          <a:lstStyle>
            <a:lvl1pPr>
              <a:defRPr>
                <a:solidFill>
                  <a:srgbClr val="5C707C"/>
                </a:solidFill>
                <a:latin typeface="Raleway" panose="020B0503030101060003" pitchFamily="34" charset="0"/>
              </a:defRPr>
            </a:lvl1pPr>
            <a:lvl2pPr>
              <a:defRPr>
                <a:solidFill>
                  <a:srgbClr val="5C707C"/>
                </a:solidFill>
                <a:latin typeface="Raleway" panose="020B0503030101060003" pitchFamily="34" charset="0"/>
              </a:defRPr>
            </a:lvl2pPr>
            <a:lvl3pPr>
              <a:defRPr>
                <a:solidFill>
                  <a:srgbClr val="5C707C"/>
                </a:solidFill>
                <a:latin typeface="Raleway" panose="020B0503030101060003" pitchFamily="34" charset="0"/>
              </a:defRPr>
            </a:lvl3pPr>
            <a:lvl4pPr>
              <a:defRPr>
                <a:solidFill>
                  <a:srgbClr val="5C707C"/>
                </a:solidFill>
                <a:latin typeface="Raleway" panose="020B0503030101060003" pitchFamily="34" charset="0"/>
              </a:defRPr>
            </a:lvl4pPr>
            <a:lvl5pPr>
              <a:defRPr>
                <a:solidFill>
                  <a:srgbClr val="5C707C"/>
                </a:solidFill>
                <a:latin typeface="Raleway" panose="020B05030301010600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p:cNvSpPr txBox="1"/>
          <p:nvPr userDrawn="1"/>
        </p:nvSpPr>
        <p:spPr>
          <a:xfrm>
            <a:off x="6375400" y="6477000"/>
            <a:ext cx="1718733" cy="307777"/>
          </a:xfrm>
          <a:prstGeom prst="rect">
            <a:avLst/>
          </a:prstGeom>
          <a:noFill/>
        </p:spPr>
        <p:txBody>
          <a:bodyPr wrap="square" rtlCol="0">
            <a:spAutoFit/>
          </a:bodyPr>
          <a:lstStyle/>
          <a:p>
            <a:r>
              <a:rPr lang="en-US" sz="1400" i="1" dirty="0">
                <a:solidFill>
                  <a:srgbClr val="5C707C"/>
                </a:solidFill>
                <a:latin typeface="Encode Sans Condensed" panose="02000000000000000000" pitchFamily="2" charset="0"/>
              </a:rPr>
              <a:t>Be better connected.</a:t>
            </a:r>
          </a:p>
        </p:txBody>
      </p:sp>
    </p:spTree>
    <p:extLst>
      <p:ext uri="{BB962C8B-B14F-4D97-AF65-F5344CB8AC3E}">
        <p14:creationId xmlns:p14="http://schemas.microsoft.com/office/powerpoint/2010/main" val="59578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7717" y="805393"/>
            <a:ext cx="5645150" cy="591608"/>
          </a:xfrm>
          <a:prstGeom prst="rect">
            <a:avLst/>
          </a:prstGeom>
        </p:spPr>
        <p:txBody>
          <a:bodyPr/>
          <a:lstStyle>
            <a:lvl1pPr>
              <a:defRPr sz="3600">
                <a:solidFill>
                  <a:srgbClr val="5C707C"/>
                </a:solidFill>
                <a:latin typeface="Encode Sans Condensed" panose="02000000000000000000" pitchFamily="2"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357187" y="1701800"/>
            <a:ext cx="8168746" cy="4588933"/>
          </a:xfrm>
          <a:prstGeom prst="rect">
            <a:avLst/>
          </a:prstGeom>
        </p:spPr>
        <p:txBody>
          <a:bodyPr/>
          <a:lstStyle>
            <a:lvl1pPr marL="0" indent="0">
              <a:buNone/>
              <a:defRPr>
                <a:solidFill>
                  <a:srgbClr val="5C707C"/>
                </a:solidFill>
                <a:latin typeface="Raleway" panose="020B0503030101060003" pitchFamily="34" charset="0"/>
              </a:defRPr>
            </a:lvl1pPr>
            <a:lvl2pPr marL="457200" indent="0">
              <a:buNone/>
              <a:defRPr>
                <a:solidFill>
                  <a:srgbClr val="5C707C"/>
                </a:solidFill>
                <a:latin typeface="Raleway" panose="020B0503030101060003" pitchFamily="34" charset="0"/>
              </a:defRPr>
            </a:lvl2pPr>
            <a:lvl3pPr>
              <a:defRPr>
                <a:solidFill>
                  <a:srgbClr val="5C707C"/>
                </a:solidFill>
                <a:latin typeface="Raleway" panose="020B0503030101060003" pitchFamily="34" charset="0"/>
              </a:defRPr>
            </a:lvl3pPr>
            <a:lvl4pPr>
              <a:defRPr>
                <a:solidFill>
                  <a:srgbClr val="5C707C"/>
                </a:solidFill>
                <a:latin typeface="Raleway" panose="020B0503030101060003" pitchFamily="34" charset="0"/>
              </a:defRPr>
            </a:lvl4pPr>
            <a:lvl5pPr>
              <a:defRPr>
                <a:solidFill>
                  <a:srgbClr val="5C707C"/>
                </a:solidFill>
                <a:latin typeface="Raleway" panose="020B0503030101060003" pitchFamily="34" charset="0"/>
              </a:defRPr>
            </a:lvl5pPr>
          </a:lstStyle>
          <a:p>
            <a:pPr lvl="0"/>
            <a:r>
              <a:rPr lang="en-US"/>
              <a:t>Edit Master text styles</a:t>
            </a:r>
          </a:p>
          <a:p>
            <a:pPr lvl="1"/>
            <a:r>
              <a:rPr lang="en-US"/>
              <a:t>Second level</a:t>
            </a:r>
          </a:p>
          <a:p>
            <a:pPr lvl="2"/>
            <a:r>
              <a:rPr lang="en-US"/>
              <a:t>Third level</a:t>
            </a:r>
          </a:p>
        </p:txBody>
      </p:sp>
      <p:sp>
        <p:nvSpPr>
          <p:cNvPr id="5" name="TextBox 4"/>
          <p:cNvSpPr txBox="1"/>
          <p:nvPr userDrawn="1"/>
        </p:nvSpPr>
        <p:spPr>
          <a:xfrm>
            <a:off x="6375400" y="6477000"/>
            <a:ext cx="1718733" cy="307777"/>
          </a:xfrm>
          <a:prstGeom prst="rect">
            <a:avLst/>
          </a:prstGeom>
          <a:noFill/>
        </p:spPr>
        <p:txBody>
          <a:bodyPr wrap="square" rtlCol="0">
            <a:spAutoFit/>
          </a:bodyPr>
          <a:lstStyle/>
          <a:p>
            <a:r>
              <a:rPr lang="en-US" sz="1400" i="1" dirty="0">
                <a:solidFill>
                  <a:srgbClr val="5C707C"/>
                </a:solidFill>
                <a:latin typeface="Encode Sans Condensed" panose="02000000000000000000" pitchFamily="2" charset="0"/>
              </a:rPr>
              <a:t>Be better connected.</a:t>
            </a:r>
          </a:p>
        </p:txBody>
      </p:sp>
    </p:spTree>
    <p:extLst>
      <p:ext uri="{BB962C8B-B14F-4D97-AF65-F5344CB8AC3E}">
        <p14:creationId xmlns:p14="http://schemas.microsoft.com/office/powerpoint/2010/main" val="402843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3596" y="1034793"/>
            <a:ext cx="3190075" cy="94512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080" y="6237858"/>
            <a:ext cx="2700591" cy="395776"/>
          </a:xfrm>
          <a:prstGeom prst="rect">
            <a:avLst/>
          </a:prstGeom>
        </p:spPr>
      </p:pic>
      <p:sp>
        <p:nvSpPr>
          <p:cNvPr id="6" name="Text Placeholder 5"/>
          <p:cNvSpPr>
            <a:spLocks noGrp="1"/>
          </p:cNvSpPr>
          <p:nvPr>
            <p:ph type="body" sz="quarter" idx="10" hasCustomPrompt="1"/>
          </p:nvPr>
        </p:nvSpPr>
        <p:spPr>
          <a:xfrm>
            <a:off x="5698340" y="2244198"/>
            <a:ext cx="2657076" cy="414336"/>
          </a:xfrm>
          <a:prstGeom prst="rect">
            <a:avLst/>
          </a:prstGeom>
        </p:spPr>
        <p:txBody>
          <a:bodyPr/>
          <a:lstStyle>
            <a:lvl1pPr marL="0" indent="0" algn="ctr">
              <a:buNone/>
              <a:defRPr sz="1800">
                <a:solidFill>
                  <a:srgbClr val="5C707C"/>
                </a:solidFill>
                <a:latin typeface="Raleway" panose="020B0503030101060003" pitchFamily="34" charset="0"/>
              </a:defRPr>
            </a:lvl1pPr>
          </a:lstStyle>
          <a:p>
            <a:pPr lvl="0"/>
            <a:r>
              <a:rPr lang="en-US" dirty="0"/>
              <a:t>www.more.net</a:t>
            </a:r>
          </a:p>
        </p:txBody>
      </p:sp>
    </p:spTree>
    <p:extLst>
      <p:ext uri="{BB962C8B-B14F-4D97-AF65-F5344CB8AC3E}">
        <p14:creationId xmlns:p14="http://schemas.microsoft.com/office/powerpoint/2010/main" val="4177530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3239492775"/>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209455387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chip@more.ne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chip@more.ne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chip@more.net"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9DB33-F066-D0D9-501C-7D713F8A8F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6CBD3A-C6F4-E3A7-0244-104EE6E80ADC}"/>
              </a:ext>
            </a:extLst>
          </p:cNvPr>
          <p:cNvSpPr>
            <a:spLocks noGrp="1"/>
          </p:cNvSpPr>
          <p:nvPr>
            <p:ph type="body" sz="quarter" idx="10"/>
          </p:nvPr>
        </p:nvSpPr>
        <p:spPr>
          <a:xfrm>
            <a:off x="532870" y="2503714"/>
            <a:ext cx="8255529" cy="2759947"/>
          </a:xfrm>
        </p:spPr>
        <p:txBody>
          <a:bodyPr/>
          <a:lstStyle/>
          <a:p>
            <a:r>
              <a:rPr lang="en-US" sz="3600" b="1" dirty="0" err="1"/>
              <a:t>ShowMeCI</a:t>
            </a:r>
            <a:r>
              <a:rPr lang="en-US" sz="3600" b="1" dirty="0"/>
              <a:t> Restructure, </a:t>
            </a:r>
            <a:r>
              <a:rPr lang="en-US" sz="3600" b="1" dirty="0" err="1"/>
              <a:t>QCaMP</a:t>
            </a:r>
            <a:r>
              <a:rPr lang="en-US" sz="3600" b="1" dirty="0"/>
              <a:t> for Missouri, and CC* CIMUSE Grants</a:t>
            </a:r>
          </a:p>
          <a:p>
            <a:endParaRPr lang="en-US" sz="3600" b="1" dirty="0"/>
          </a:p>
          <a:p>
            <a:r>
              <a:rPr lang="en-US" sz="3600" b="1" dirty="0"/>
              <a:t>MOHEIT April 2025</a:t>
            </a:r>
          </a:p>
        </p:txBody>
      </p:sp>
    </p:spTree>
    <p:extLst>
      <p:ext uri="{BB962C8B-B14F-4D97-AF65-F5344CB8AC3E}">
        <p14:creationId xmlns:p14="http://schemas.microsoft.com/office/powerpoint/2010/main" val="377011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6" y="251720"/>
            <a:ext cx="7058681" cy="591608"/>
          </a:xfrm>
        </p:spPr>
        <p:txBody>
          <a:bodyPr/>
          <a:lstStyle/>
          <a:p>
            <a:r>
              <a:rPr lang="en-US" b="1" dirty="0"/>
              <a:t>NSF Campus Cyberinfrastructure</a:t>
            </a:r>
            <a:endParaRPr lang="en-US" dirty="0"/>
          </a:p>
        </p:txBody>
      </p:sp>
      <p:sp>
        <p:nvSpPr>
          <p:cNvPr id="6" name="Text Placeholder 5"/>
          <p:cNvSpPr>
            <a:spLocks noGrp="1"/>
          </p:cNvSpPr>
          <p:nvPr>
            <p:ph type="body" sz="quarter" idx="10"/>
          </p:nvPr>
        </p:nvSpPr>
        <p:spPr>
          <a:xfrm>
            <a:off x="357187" y="1039070"/>
            <a:ext cx="7796911" cy="5368987"/>
          </a:xfrm>
        </p:spPr>
        <p:txBody>
          <a:bodyPr/>
          <a:lstStyle/>
          <a:p>
            <a:pPr marL="0" lvl="0" indent="0">
              <a:buNone/>
            </a:pPr>
            <a:r>
              <a:rPr lang="en-US" sz="2400" b="1" dirty="0">
                <a:latin typeface="Encode Sans" panose="02000000000000000000" pitchFamily="2" charset="0"/>
              </a:rPr>
              <a:t>Synopsis of Program:</a:t>
            </a:r>
          </a:p>
          <a:p>
            <a:pPr lvl="0"/>
            <a:r>
              <a:rPr lang="en-US" sz="2400" b="1" dirty="0">
                <a:latin typeface="Encode Sans" panose="02000000000000000000" pitchFamily="2" charset="0"/>
              </a:rPr>
              <a:t>    The Campus Cyberinfrastructure (CC*) program invests in coordinated campus-level networking and cyberinfrastructure improvements, innovation, integration, and engineering for science applications and distributed research projects. Learning and workforce development (LWD) in cyberinfrastructure is explicitly addressed in the program. </a:t>
            </a:r>
            <a:r>
              <a:rPr lang="en-US" sz="2400" b="1" i="1" dirty="0">
                <a:latin typeface="Encode Sans" panose="02000000000000000000" pitchFamily="2" charset="0"/>
              </a:rPr>
              <a:t>Science-driven requirements are the primary motivation for any proposed activity.</a:t>
            </a:r>
          </a:p>
          <a:p>
            <a:pPr lvl="0"/>
            <a:endParaRPr lang="en-US" sz="2400" dirty="0"/>
          </a:p>
        </p:txBody>
      </p:sp>
    </p:spTree>
    <p:extLst>
      <p:ext uri="{BB962C8B-B14F-4D97-AF65-F5344CB8AC3E}">
        <p14:creationId xmlns:p14="http://schemas.microsoft.com/office/powerpoint/2010/main" val="302801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6" y="251720"/>
            <a:ext cx="7058681" cy="591608"/>
          </a:xfrm>
        </p:spPr>
        <p:txBody>
          <a:bodyPr/>
          <a:lstStyle/>
          <a:p>
            <a:r>
              <a:rPr lang="en-US" b="1" dirty="0"/>
              <a:t>NSF Campus Cyberinfrastructure</a:t>
            </a:r>
            <a:endParaRPr lang="en-US" dirty="0"/>
          </a:p>
        </p:txBody>
      </p:sp>
      <p:sp>
        <p:nvSpPr>
          <p:cNvPr id="6" name="Text Placeholder 5"/>
          <p:cNvSpPr>
            <a:spLocks noGrp="1"/>
          </p:cNvSpPr>
          <p:nvPr>
            <p:ph type="body" sz="quarter" idx="10"/>
          </p:nvPr>
        </p:nvSpPr>
        <p:spPr>
          <a:xfrm>
            <a:off x="357187" y="1039070"/>
            <a:ext cx="7796911" cy="5368987"/>
          </a:xfrm>
        </p:spPr>
        <p:txBody>
          <a:bodyPr/>
          <a:lstStyle/>
          <a:p>
            <a:pPr marL="0" lvl="0" indent="0">
              <a:buNone/>
            </a:pPr>
            <a:r>
              <a:rPr lang="en-US" sz="2400" b="1" dirty="0"/>
              <a:t>Program-wide Criteria</a:t>
            </a:r>
            <a:r>
              <a:rPr lang="en-US" sz="2400" dirty="0">
                <a:latin typeface="Encode Sans" panose="02000000000000000000" pitchFamily="2" charset="0"/>
              </a:rPr>
              <a:t>    </a:t>
            </a:r>
          </a:p>
          <a:p>
            <a:pPr lvl="0"/>
            <a:r>
              <a:rPr lang="en-US" sz="2200" b="1" dirty="0">
                <a:highlight>
                  <a:srgbClr val="FFFF00"/>
                </a:highlight>
                <a:latin typeface="Encode Sans" panose="02000000000000000000" pitchFamily="2" charset="0"/>
              </a:rPr>
              <a:t>Science-driven requirements are the primary motivation for any proposed activity</a:t>
            </a:r>
            <a:r>
              <a:rPr lang="en-US" sz="2200" b="1" dirty="0">
                <a:latin typeface="Encode Sans" panose="02000000000000000000" pitchFamily="2" charset="0"/>
              </a:rPr>
              <a:t>. Proposals will be evaluated on the strength of the science enabled (including research and education) as drivers for investment and innovation in data networking infrastructure, innovation, and engineering</a:t>
            </a:r>
          </a:p>
          <a:p>
            <a:pPr lvl="0"/>
            <a:r>
              <a:rPr lang="en-US" sz="2200" b="1" dirty="0">
                <a:highlight>
                  <a:srgbClr val="FFFF00"/>
                </a:highlight>
                <a:latin typeface="Encode Sans" panose="02000000000000000000" pitchFamily="2" charset="0"/>
              </a:rPr>
              <a:t>Partnership among campus-level CI experts, including the campus Information Technology (IT)/networking/data organization, contributing domain scientists, research groups, and educators </a:t>
            </a:r>
            <a:r>
              <a:rPr lang="en-US" sz="2200" b="1" dirty="0">
                <a:latin typeface="Encode Sans" panose="02000000000000000000" pitchFamily="2" charset="0"/>
              </a:rPr>
              <a:t>necessary to engage in, and drive, new networking capabilities and approaches in support of scientific discovery. Proposals across the program should reflect and demonstrate this partnership on campus.</a:t>
            </a:r>
          </a:p>
        </p:txBody>
      </p:sp>
    </p:spTree>
    <p:extLst>
      <p:ext uri="{BB962C8B-B14F-4D97-AF65-F5344CB8AC3E}">
        <p14:creationId xmlns:p14="http://schemas.microsoft.com/office/powerpoint/2010/main" val="206161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6" y="251720"/>
            <a:ext cx="7058681" cy="591608"/>
          </a:xfrm>
        </p:spPr>
        <p:txBody>
          <a:bodyPr/>
          <a:lstStyle/>
          <a:p>
            <a:r>
              <a:rPr lang="en-US" b="1" dirty="0"/>
              <a:t>NSF Campus Cyberinfrastructure</a:t>
            </a:r>
            <a:endParaRPr lang="en-US" dirty="0"/>
          </a:p>
        </p:txBody>
      </p:sp>
      <p:sp>
        <p:nvSpPr>
          <p:cNvPr id="6" name="Text Placeholder 5"/>
          <p:cNvSpPr>
            <a:spLocks noGrp="1"/>
          </p:cNvSpPr>
          <p:nvPr>
            <p:ph type="body" sz="quarter" idx="10"/>
          </p:nvPr>
        </p:nvSpPr>
        <p:spPr>
          <a:xfrm>
            <a:off x="357187" y="1039070"/>
            <a:ext cx="7796911" cy="5368987"/>
          </a:xfrm>
        </p:spPr>
        <p:txBody>
          <a:bodyPr/>
          <a:lstStyle/>
          <a:p>
            <a:pPr lvl="0"/>
            <a:r>
              <a:rPr lang="en-US" sz="2400" b="1" dirty="0"/>
              <a:t>Program-wide Criteria</a:t>
            </a:r>
            <a:r>
              <a:rPr lang="en-US" sz="2400" b="1" dirty="0">
                <a:latin typeface="Encode Sans" panose="02000000000000000000" pitchFamily="2" charset="0"/>
              </a:rPr>
              <a:t>:</a:t>
            </a:r>
            <a:r>
              <a:rPr lang="en-US" sz="2400" dirty="0">
                <a:latin typeface="Encode Sans" panose="02000000000000000000" pitchFamily="2" charset="0"/>
              </a:rPr>
              <a:t>   </a:t>
            </a:r>
          </a:p>
          <a:p>
            <a:pPr lvl="0"/>
            <a:r>
              <a:rPr lang="en-US" sz="2200" b="1" dirty="0">
                <a:highlight>
                  <a:srgbClr val="FFFF00"/>
                </a:highlight>
                <a:latin typeface="Encode Sans" panose="02000000000000000000" pitchFamily="2" charset="0"/>
              </a:rPr>
              <a:t>Must include a Campus CI plan </a:t>
            </a:r>
            <a:r>
              <a:rPr lang="en-US" sz="2200" b="1" dirty="0">
                <a:latin typeface="Encode Sans" panose="02000000000000000000" pitchFamily="2" charset="0"/>
              </a:rPr>
              <a:t>in which the proposed CI improvements are conceived, designed, and implemented in the context of a coherent campus-wide strategy and approach to CI that is </a:t>
            </a:r>
            <a:r>
              <a:rPr lang="en-US" sz="2200" b="1" dirty="0">
                <a:highlight>
                  <a:srgbClr val="FFFF00"/>
                </a:highlight>
                <a:latin typeface="Encode Sans" panose="02000000000000000000" pitchFamily="2" charset="0"/>
              </a:rPr>
              <a:t>integrated horizontally intra-­campus and vertically with regional and national CI investments and best practices.</a:t>
            </a:r>
            <a:r>
              <a:rPr lang="en-US" sz="2200" b="1" dirty="0">
                <a:latin typeface="Encode Sans" panose="02000000000000000000" pitchFamily="2" charset="0"/>
              </a:rPr>
              <a:t> </a:t>
            </a:r>
          </a:p>
          <a:p>
            <a:pPr lvl="0"/>
            <a:r>
              <a:rPr lang="en-US" sz="2200" b="1" dirty="0">
                <a:latin typeface="Encode Sans" panose="02000000000000000000" pitchFamily="2" charset="0"/>
              </a:rPr>
              <a:t>Campus CI plan must address the </a:t>
            </a:r>
            <a:r>
              <a:rPr lang="en-US" sz="2200" b="1" dirty="0">
                <a:highlight>
                  <a:srgbClr val="FFFF00"/>
                </a:highlight>
                <a:latin typeface="Encode Sans" panose="02000000000000000000" pitchFamily="2" charset="0"/>
              </a:rPr>
              <a:t>sustainability of the proposed work in terms of ongoing operational and engineering costs. </a:t>
            </a:r>
            <a:r>
              <a:rPr lang="en-US" sz="2200" b="1" dirty="0">
                <a:latin typeface="Encode Sans" panose="02000000000000000000" pitchFamily="2" charset="0"/>
              </a:rPr>
              <a:t>The Campus CI plan should address the campus-wide approach </a:t>
            </a:r>
            <a:r>
              <a:rPr lang="en-US" sz="2200" b="1" dirty="0">
                <a:highlight>
                  <a:srgbClr val="FFFF00"/>
                </a:highlight>
                <a:latin typeface="Encode Sans" panose="02000000000000000000" pitchFamily="2" charset="0"/>
              </a:rPr>
              <a:t>to cybersecurity in the scientific research and education infrastructure</a:t>
            </a:r>
            <a:r>
              <a:rPr lang="en-US" sz="2200" b="1" dirty="0">
                <a:latin typeface="Encode Sans" panose="02000000000000000000" pitchFamily="2" charset="0"/>
              </a:rPr>
              <a:t>, including the campus approach to security, resilience, data security and data privacy.</a:t>
            </a:r>
          </a:p>
        </p:txBody>
      </p:sp>
    </p:spTree>
    <p:extLst>
      <p:ext uri="{BB962C8B-B14F-4D97-AF65-F5344CB8AC3E}">
        <p14:creationId xmlns:p14="http://schemas.microsoft.com/office/powerpoint/2010/main" val="323329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6" y="251720"/>
            <a:ext cx="7058681" cy="591608"/>
          </a:xfrm>
        </p:spPr>
        <p:txBody>
          <a:bodyPr/>
          <a:lstStyle/>
          <a:p>
            <a:r>
              <a:rPr lang="en-US" b="1" dirty="0"/>
              <a:t>NSF Campus Cyberinfrastructure</a:t>
            </a:r>
            <a:endParaRPr lang="en-US" dirty="0"/>
          </a:p>
        </p:txBody>
      </p:sp>
      <p:sp>
        <p:nvSpPr>
          <p:cNvPr id="6" name="Text Placeholder 5"/>
          <p:cNvSpPr>
            <a:spLocks noGrp="1"/>
          </p:cNvSpPr>
          <p:nvPr>
            <p:ph type="body" sz="quarter" idx="10"/>
          </p:nvPr>
        </p:nvSpPr>
        <p:spPr>
          <a:xfrm>
            <a:off x="357187" y="1039070"/>
            <a:ext cx="7796911" cy="5368987"/>
          </a:xfrm>
        </p:spPr>
        <p:txBody>
          <a:bodyPr/>
          <a:lstStyle/>
          <a:p>
            <a:pPr lvl="0"/>
            <a:r>
              <a:rPr lang="en-US" sz="2400" b="1" dirty="0"/>
              <a:t>Program-wide Criteria</a:t>
            </a:r>
            <a:r>
              <a:rPr lang="en-US" sz="2400" b="1" dirty="0">
                <a:latin typeface="Encode Sans" panose="02000000000000000000" pitchFamily="2" charset="0"/>
              </a:rPr>
              <a:t>:</a:t>
            </a:r>
            <a:r>
              <a:rPr lang="en-US" sz="2400" dirty="0">
                <a:latin typeface="Encode Sans" panose="02000000000000000000" pitchFamily="2" charset="0"/>
              </a:rPr>
              <a:t>   </a:t>
            </a:r>
          </a:p>
          <a:p>
            <a:pPr lvl="0"/>
            <a:r>
              <a:rPr lang="en-US" sz="2200" b="1" dirty="0">
                <a:latin typeface="Encode Sans" panose="02000000000000000000" pitchFamily="2" charset="0"/>
              </a:rPr>
              <a:t>Campus CI plan should consider emerging </a:t>
            </a:r>
            <a:r>
              <a:rPr lang="en-US" sz="2200" b="1" dirty="0">
                <a:highlight>
                  <a:srgbClr val="FFFF00"/>
                </a:highlight>
                <a:latin typeface="Encode Sans" panose="02000000000000000000" pitchFamily="2" charset="0"/>
              </a:rPr>
              <a:t>best practices in network routing security </a:t>
            </a:r>
            <a:r>
              <a:rPr lang="en-US" sz="2200" b="1" dirty="0">
                <a:latin typeface="Encode Sans" panose="02000000000000000000" pitchFamily="2" charset="0"/>
              </a:rPr>
              <a:t>for network operators such as Mutually Agreed Norms for Routing Security (MANRS</a:t>
            </a:r>
            <a:r>
              <a:rPr lang="en-US" sz="2200" b="1" dirty="0">
                <a:highlight>
                  <a:srgbClr val="FFFF00"/>
                </a:highlight>
                <a:latin typeface="Encode Sans" panose="02000000000000000000" pitchFamily="2" charset="0"/>
              </a:rPr>
              <a:t>), Federated Identity Management </a:t>
            </a:r>
            <a:r>
              <a:rPr lang="en-US" sz="2200" b="1" dirty="0">
                <a:latin typeface="Encode Sans" panose="02000000000000000000" pitchFamily="2" charset="0"/>
              </a:rPr>
              <a:t>(</a:t>
            </a:r>
            <a:r>
              <a:rPr lang="en-US" sz="2200" b="1" dirty="0" err="1">
                <a:latin typeface="Encode Sans" panose="02000000000000000000" pitchFamily="2" charset="0"/>
              </a:rPr>
              <a:t>InCommon</a:t>
            </a:r>
            <a:r>
              <a:rPr lang="en-US" sz="2200" b="1" dirty="0">
                <a:latin typeface="Encode Sans" panose="02000000000000000000" pitchFamily="2" charset="0"/>
              </a:rPr>
              <a:t>), and </a:t>
            </a:r>
            <a:r>
              <a:rPr lang="en-US" sz="2200" b="1" dirty="0">
                <a:highlight>
                  <a:srgbClr val="FFFF00"/>
                </a:highlight>
                <a:latin typeface="Encode Sans" panose="02000000000000000000" pitchFamily="2" charset="0"/>
              </a:rPr>
              <a:t>IPv6</a:t>
            </a:r>
          </a:p>
          <a:p>
            <a:pPr lvl="0"/>
            <a:r>
              <a:rPr lang="en-US" sz="2200" b="1" dirty="0">
                <a:latin typeface="Encode Sans" panose="02000000000000000000" pitchFamily="2" charset="0"/>
              </a:rPr>
              <a:t>Funded activities should represent </a:t>
            </a:r>
            <a:r>
              <a:rPr lang="en-US" sz="2200" b="1" dirty="0">
                <a:highlight>
                  <a:srgbClr val="FFFF00"/>
                </a:highlight>
                <a:latin typeface="Encode Sans" panose="02000000000000000000" pitchFamily="2" charset="0"/>
              </a:rPr>
              <a:t>ongoing opportunities for student engagement, education, and training.</a:t>
            </a:r>
            <a:r>
              <a:rPr lang="en-US" sz="2200" b="1" dirty="0">
                <a:latin typeface="Encode Sans" panose="02000000000000000000" pitchFamily="2" charset="0"/>
              </a:rPr>
              <a:t> Proposals that demonstrate opportunities to engage students directly in the deployment, operation, and advancement of the CI funded activities, consistent with the required Campus CI plan, are encouraged. Note that NSF encourages Research Experiences for </a:t>
            </a:r>
            <a:r>
              <a:rPr lang="en-US" sz="2200" b="1" dirty="0">
                <a:highlight>
                  <a:srgbClr val="FFFF00"/>
                </a:highlight>
                <a:latin typeface="Encode Sans" panose="02000000000000000000" pitchFamily="2" charset="0"/>
              </a:rPr>
              <a:t>Undergraduates (REU) supplemental proposals on active awards as well.</a:t>
            </a:r>
          </a:p>
        </p:txBody>
      </p:sp>
    </p:spTree>
    <p:extLst>
      <p:ext uri="{BB962C8B-B14F-4D97-AF65-F5344CB8AC3E}">
        <p14:creationId xmlns:p14="http://schemas.microsoft.com/office/powerpoint/2010/main" val="231359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6" y="251720"/>
            <a:ext cx="7058681" cy="591608"/>
          </a:xfrm>
        </p:spPr>
        <p:txBody>
          <a:bodyPr/>
          <a:lstStyle/>
          <a:p>
            <a:r>
              <a:rPr lang="en-US" b="1" dirty="0"/>
              <a:t>NSF Campus Cyberinfrastructure</a:t>
            </a:r>
            <a:endParaRPr lang="en-US" dirty="0"/>
          </a:p>
        </p:txBody>
      </p:sp>
      <p:sp>
        <p:nvSpPr>
          <p:cNvPr id="6" name="Text Placeholder 5"/>
          <p:cNvSpPr>
            <a:spLocks noGrp="1"/>
          </p:cNvSpPr>
          <p:nvPr>
            <p:ph type="body" sz="quarter" idx="10"/>
          </p:nvPr>
        </p:nvSpPr>
        <p:spPr>
          <a:xfrm>
            <a:off x="357187" y="1039070"/>
            <a:ext cx="7796911" cy="5368987"/>
          </a:xfrm>
        </p:spPr>
        <p:txBody>
          <a:bodyPr/>
          <a:lstStyle/>
          <a:p>
            <a:pPr marL="0" indent="0">
              <a:buNone/>
            </a:pPr>
            <a:r>
              <a:rPr lang="en-US" sz="2400" b="1" dirty="0">
                <a:latin typeface="Encode Sans" panose="02000000000000000000" pitchFamily="2" charset="0"/>
              </a:rPr>
              <a:t>NSF 21-528 focused on five program areas:</a:t>
            </a:r>
          </a:p>
          <a:p>
            <a:pPr lvl="0"/>
            <a:r>
              <a:rPr lang="en-US" sz="2400" b="1" i="1" dirty="0">
                <a:latin typeface="Encode Sans" panose="02000000000000000000" pitchFamily="2" charset="0"/>
              </a:rPr>
              <a:t>Area 1 Data-Driven Networking Infrastructure for the Campus and Researcher </a:t>
            </a:r>
          </a:p>
          <a:p>
            <a:pPr lvl="0"/>
            <a:r>
              <a:rPr lang="en-US" sz="2400" b="1" i="1" dirty="0">
                <a:latin typeface="Encode Sans" panose="02000000000000000000" pitchFamily="2" charset="0"/>
              </a:rPr>
              <a:t>Area 2 Regional Connectivity for Small Institutions of Higher Education</a:t>
            </a:r>
          </a:p>
          <a:p>
            <a:pPr lvl="0"/>
            <a:r>
              <a:rPr lang="en-US" sz="2400" b="1" i="1" dirty="0">
                <a:latin typeface="Encode Sans" panose="02000000000000000000" pitchFamily="2" charset="0"/>
              </a:rPr>
              <a:t>Area 3 Network Integration and Applied Innovation </a:t>
            </a:r>
          </a:p>
          <a:p>
            <a:pPr lvl="0"/>
            <a:r>
              <a:rPr lang="en-US" sz="2400" b="1" i="1" dirty="0">
                <a:latin typeface="Encode Sans" panose="02000000000000000000" pitchFamily="2" charset="0"/>
              </a:rPr>
              <a:t>Area 4 Campus Computing and the Computing Continuum</a:t>
            </a:r>
          </a:p>
          <a:p>
            <a:pPr lvl="0"/>
            <a:r>
              <a:rPr lang="en-US" sz="2400" b="1" i="1" dirty="0">
                <a:highlight>
                  <a:srgbClr val="FFFF00"/>
                </a:highlight>
                <a:latin typeface="Encode Sans" panose="02000000000000000000" pitchFamily="2" charset="0"/>
              </a:rPr>
              <a:t>Area 5 Planning Grants and CI-Research Alignment.</a:t>
            </a:r>
          </a:p>
        </p:txBody>
      </p:sp>
    </p:spTree>
    <p:extLst>
      <p:ext uri="{BB962C8B-B14F-4D97-AF65-F5344CB8AC3E}">
        <p14:creationId xmlns:p14="http://schemas.microsoft.com/office/powerpoint/2010/main" val="143023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7" y="251720"/>
            <a:ext cx="7367316" cy="591608"/>
          </a:xfrm>
        </p:spPr>
        <p:txBody>
          <a:bodyPr/>
          <a:lstStyle/>
          <a:p>
            <a:r>
              <a:rPr lang="en-US" sz="3200" b="1" dirty="0">
                <a:solidFill>
                  <a:srgbClr val="FF0000"/>
                </a:solidFill>
              </a:rPr>
              <a:t>Planning </a:t>
            </a:r>
            <a:r>
              <a:rPr lang="en-US" sz="3200" b="1" dirty="0"/>
              <a:t>Project Goals</a:t>
            </a:r>
          </a:p>
        </p:txBody>
      </p:sp>
      <p:sp>
        <p:nvSpPr>
          <p:cNvPr id="6" name="Text Placeholder 5"/>
          <p:cNvSpPr>
            <a:spLocks noGrp="1"/>
          </p:cNvSpPr>
          <p:nvPr>
            <p:ph type="body" sz="quarter" idx="10"/>
          </p:nvPr>
        </p:nvSpPr>
        <p:spPr>
          <a:xfrm>
            <a:off x="357187" y="843328"/>
            <a:ext cx="7796911" cy="5818930"/>
          </a:xfrm>
        </p:spPr>
        <p:txBody>
          <a:bodyPr/>
          <a:lstStyle/>
          <a:p>
            <a:pPr lvl="0"/>
            <a:r>
              <a:rPr lang="en-US" sz="2000" b="1" dirty="0"/>
              <a:t>Create a </a:t>
            </a:r>
            <a:r>
              <a:rPr lang="en-US" sz="2000" b="1" dirty="0">
                <a:solidFill>
                  <a:srgbClr val="FF0000"/>
                </a:solidFill>
                <a:highlight>
                  <a:srgbClr val="FFFF00"/>
                </a:highlight>
              </a:rPr>
              <a:t>series </a:t>
            </a:r>
            <a:r>
              <a:rPr lang="en-US" sz="2000" b="1" dirty="0">
                <a:highlight>
                  <a:srgbClr val="FFFF00"/>
                </a:highlight>
              </a:rPr>
              <a:t>of National Science Foundation Campus Cyberinfrastructure (CC*) proposals </a:t>
            </a:r>
          </a:p>
          <a:p>
            <a:pPr lvl="0"/>
            <a:r>
              <a:rPr lang="en-US" sz="2000" b="1" dirty="0"/>
              <a:t>Provide robust access to a uniform set of shared resources: </a:t>
            </a:r>
          </a:p>
          <a:p>
            <a:pPr lvl="1"/>
            <a:r>
              <a:rPr lang="en-US" sz="2000" b="1" dirty="0"/>
              <a:t>proven cyberinfrastructure designs, </a:t>
            </a:r>
          </a:p>
          <a:p>
            <a:pPr lvl="1"/>
            <a:r>
              <a:rPr lang="en-US" sz="2000" b="1" dirty="0"/>
              <a:t>opportunities for research computing design, and </a:t>
            </a:r>
          </a:p>
          <a:p>
            <a:pPr lvl="1"/>
            <a:r>
              <a:rPr lang="en-US" sz="2000" b="1" dirty="0"/>
              <a:t>operational support requirements. </a:t>
            </a:r>
          </a:p>
          <a:p>
            <a:pPr lvl="0"/>
            <a:r>
              <a:rPr lang="en-US" sz="2000" b="1" dirty="0"/>
              <a:t>Bring interested institutions together for demonstrations and discussion of existing resources, typical CI roles and responsibilities, and potential operational issues. </a:t>
            </a:r>
          </a:p>
          <a:p>
            <a:pPr lvl="0"/>
            <a:r>
              <a:rPr lang="en-US" sz="2000" b="1" dirty="0">
                <a:highlight>
                  <a:srgbClr val="FFFF00"/>
                </a:highlight>
              </a:rPr>
              <a:t>The first wave of researchers, science educators, and campus information technology staff will work together to articulate long-term computing and networking needs, document science drivers and required computational resources</a:t>
            </a:r>
            <a:r>
              <a:rPr lang="en-US" sz="2000" b="1" dirty="0"/>
              <a:t>, and coordinate state research network and campus CI plans for the first wave of CC* proposals.</a:t>
            </a:r>
          </a:p>
          <a:p>
            <a:pPr lvl="0"/>
            <a:r>
              <a:rPr lang="en-US" sz="2000" b="1" dirty="0">
                <a:highlight>
                  <a:srgbClr val="FFFF00"/>
                </a:highlight>
              </a:rPr>
              <a:t>Encourage the adoption of the Regional Compute facility by other PUIs</a:t>
            </a:r>
          </a:p>
          <a:p>
            <a:pPr lvl="0"/>
            <a:r>
              <a:rPr lang="en-US" sz="2000" b="1" dirty="0">
                <a:highlight>
                  <a:srgbClr val="FFFF00"/>
                </a:highlight>
              </a:rPr>
              <a:t>Develop governance and support models</a:t>
            </a:r>
          </a:p>
        </p:txBody>
      </p:sp>
    </p:spTree>
    <p:extLst>
      <p:ext uri="{BB962C8B-B14F-4D97-AF65-F5344CB8AC3E}">
        <p14:creationId xmlns:p14="http://schemas.microsoft.com/office/powerpoint/2010/main" val="86202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6" y="251720"/>
            <a:ext cx="7058681" cy="591608"/>
          </a:xfrm>
        </p:spPr>
        <p:txBody>
          <a:bodyPr/>
          <a:lstStyle/>
          <a:p>
            <a:r>
              <a:rPr lang="en-US" b="1" dirty="0"/>
              <a:t>NSF Campus Cyberinfrastructure</a:t>
            </a:r>
            <a:endParaRPr lang="en-US" dirty="0"/>
          </a:p>
        </p:txBody>
      </p:sp>
      <p:sp>
        <p:nvSpPr>
          <p:cNvPr id="6" name="Text Placeholder 5"/>
          <p:cNvSpPr>
            <a:spLocks noGrp="1"/>
          </p:cNvSpPr>
          <p:nvPr>
            <p:ph type="body" sz="quarter" idx="10"/>
          </p:nvPr>
        </p:nvSpPr>
        <p:spPr>
          <a:xfrm>
            <a:off x="357187" y="1039070"/>
            <a:ext cx="7796911" cy="5368987"/>
          </a:xfrm>
        </p:spPr>
        <p:txBody>
          <a:bodyPr/>
          <a:lstStyle/>
          <a:p>
            <a:pPr marL="0" indent="0">
              <a:buNone/>
            </a:pPr>
            <a:r>
              <a:rPr lang="en-US" sz="2400" b="1" dirty="0">
                <a:latin typeface="Encode Sans" panose="02000000000000000000" pitchFamily="2" charset="0"/>
              </a:rPr>
              <a:t>NSF 23-526 focused on seven program areas:</a:t>
            </a:r>
          </a:p>
          <a:p>
            <a:pPr algn="l">
              <a:buFont typeface="Arial" panose="020B0604020202020204" pitchFamily="34" charset="0"/>
              <a:buChar char="•"/>
            </a:pPr>
            <a:r>
              <a:rPr lang="en-US" sz="2400" b="1" i="1" dirty="0">
                <a:latin typeface="Encode Sans" panose="02000000000000000000" pitchFamily="2" charset="0"/>
              </a:rPr>
              <a:t>Area 1 Data-Driven Networking Infrastructure for the Campus and Researcher;</a:t>
            </a:r>
          </a:p>
          <a:p>
            <a:pPr algn="l">
              <a:buFont typeface="Arial" panose="020B0604020202020204" pitchFamily="34" charset="0"/>
              <a:buChar char="•"/>
            </a:pPr>
            <a:r>
              <a:rPr lang="en-US" sz="2400" b="1" i="1" dirty="0">
                <a:latin typeface="Encode Sans" panose="02000000000000000000" pitchFamily="2" charset="0"/>
              </a:rPr>
              <a:t>Area 2 Regional Connectivity for Small Institutions of Higher Education;</a:t>
            </a:r>
          </a:p>
          <a:p>
            <a:pPr algn="l">
              <a:buFont typeface="Arial" panose="020B0604020202020204" pitchFamily="34" charset="0"/>
              <a:buChar char="•"/>
            </a:pPr>
            <a:r>
              <a:rPr lang="en-US" sz="2400" b="1" i="1" dirty="0">
                <a:latin typeface="Encode Sans" panose="02000000000000000000" pitchFamily="2" charset="0"/>
              </a:rPr>
              <a:t>Area 3 Network Integration and Applied Innovation;</a:t>
            </a:r>
          </a:p>
          <a:p>
            <a:pPr algn="l">
              <a:buFont typeface="Arial" panose="020B0604020202020204" pitchFamily="34" charset="0"/>
              <a:buChar char="•"/>
            </a:pPr>
            <a:r>
              <a:rPr lang="en-US" sz="2400" b="1" i="1" dirty="0">
                <a:latin typeface="Encode Sans" panose="02000000000000000000" pitchFamily="2" charset="0"/>
              </a:rPr>
              <a:t>Area 4 Campus Computing and the Computing Continuum;</a:t>
            </a:r>
          </a:p>
          <a:p>
            <a:pPr algn="l">
              <a:buFont typeface="Arial" panose="020B0604020202020204" pitchFamily="34" charset="0"/>
              <a:buChar char="•"/>
            </a:pPr>
            <a:r>
              <a:rPr lang="en-US" sz="2400" b="1" i="1" dirty="0">
                <a:highlight>
                  <a:srgbClr val="FFFF00"/>
                </a:highlight>
                <a:latin typeface="Encode Sans" panose="02000000000000000000" pitchFamily="2" charset="0"/>
              </a:rPr>
              <a:t>Area 5 Regional Computing;</a:t>
            </a:r>
          </a:p>
          <a:p>
            <a:pPr algn="l">
              <a:buFont typeface="Arial" panose="020B0604020202020204" pitchFamily="34" charset="0"/>
              <a:buChar char="•"/>
            </a:pPr>
            <a:r>
              <a:rPr lang="en-US" sz="2400" b="1" i="1" dirty="0">
                <a:latin typeface="Encode Sans" panose="02000000000000000000" pitchFamily="2" charset="0"/>
              </a:rPr>
              <a:t>Area 6 Data Storage; and</a:t>
            </a:r>
          </a:p>
          <a:p>
            <a:pPr algn="l">
              <a:buFont typeface="Arial" panose="020B0604020202020204" pitchFamily="34" charset="0"/>
              <a:buChar char="•"/>
            </a:pPr>
            <a:r>
              <a:rPr lang="en-US" sz="2400" b="1" i="1" dirty="0">
                <a:latin typeface="Encode Sans" panose="02000000000000000000" pitchFamily="2" charset="0"/>
              </a:rPr>
              <a:t>Area 7 Planning Grants and CI-Research Alignment</a:t>
            </a:r>
            <a:r>
              <a:rPr lang="en-US" sz="1600" b="0" i="1" dirty="0">
                <a:solidFill>
                  <a:srgbClr val="1B1B1B"/>
                </a:solidFill>
                <a:effectLst/>
                <a:latin typeface="Open Sans" panose="020B0606030504020204" pitchFamily="34" charset="0"/>
              </a:rPr>
              <a:t>.</a:t>
            </a:r>
          </a:p>
        </p:txBody>
      </p:sp>
    </p:spTree>
    <p:extLst>
      <p:ext uri="{BB962C8B-B14F-4D97-AF65-F5344CB8AC3E}">
        <p14:creationId xmlns:p14="http://schemas.microsoft.com/office/powerpoint/2010/main" val="218097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86" y="251720"/>
            <a:ext cx="7058681" cy="591608"/>
          </a:xfrm>
        </p:spPr>
        <p:txBody>
          <a:bodyPr/>
          <a:lstStyle/>
          <a:p>
            <a:r>
              <a:rPr lang="en-US" b="1" dirty="0"/>
              <a:t>NSF Campus Cyberinfrastructure</a:t>
            </a:r>
            <a:endParaRPr lang="en-US" dirty="0"/>
          </a:p>
        </p:txBody>
      </p:sp>
      <p:sp>
        <p:nvSpPr>
          <p:cNvPr id="6" name="Text Placeholder 5"/>
          <p:cNvSpPr>
            <a:spLocks noGrp="1"/>
          </p:cNvSpPr>
          <p:nvPr>
            <p:ph type="body" sz="quarter" idx="10"/>
          </p:nvPr>
        </p:nvSpPr>
        <p:spPr>
          <a:xfrm>
            <a:off x="357187" y="1039070"/>
            <a:ext cx="7796911" cy="5368987"/>
          </a:xfrm>
        </p:spPr>
        <p:txBody>
          <a:bodyPr/>
          <a:lstStyle/>
          <a:p>
            <a:pPr marL="0" lvl="0" indent="0">
              <a:buNone/>
            </a:pPr>
            <a:r>
              <a:rPr lang="en-US" sz="2400" b="1" dirty="0">
                <a:latin typeface="Encode Sans" panose="02000000000000000000" pitchFamily="2" charset="0"/>
              </a:rPr>
              <a:t>Regional Computing Proposal must include:</a:t>
            </a:r>
            <a:r>
              <a:rPr lang="en-US" sz="2400" dirty="0">
                <a:latin typeface="Encode Sans" panose="02000000000000000000" pitchFamily="2" charset="0"/>
              </a:rPr>
              <a:t>   </a:t>
            </a:r>
          </a:p>
          <a:p>
            <a:r>
              <a:rPr lang="en-US" sz="1800" b="1" dirty="0">
                <a:latin typeface="Encode Sans" panose="02000000000000000000" pitchFamily="2" charset="0"/>
              </a:rPr>
              <a:t>A </a:t>
            </a:r>
            <a:r>
              <a:rPr lang="en-US" sz="1800" b="1" dirty="0">
                <a:highlight>
                  <a:srgbClr val="FFFF00"/>
                </a:highlight>
                <a:latin typeface="Encode Sans" panose="02000000000000000000" pitchFamily="2" charset="0"/>
              </a:rPr>
              <a:t>summary table of the science drivers </a:t>
            </a:r>
            <a:r>
              <a:rPr lang="en-US" sz="1800" b="1" dirty="0">
                <a:latin typeface="Encode Sans" panose="02000000000000000000" pitchFamily="2" charset="0"/>
              </a:rPr>
              <a:t>and their computing environments—for example, CPU/GPU type, compute job profile parameter ranges, core count ranges per job, times to completion or as part of a composition or scientific workflow profile;</a:t>
            </a:r>
          </a:p>
          <a:p>
            <a:r>
              <a:rPr lang="en-US" sz="1800" b="1" dirty="0">
                <a:latin typeface="Encode Sans" panose="02000000000000000000" pitchFamily="2" charset="0"/>
              </a:rPr>
              <a:t>The </a:t>
            </a:r>
            <a:r>
              <a:rPr lang="en-US" sz="1800" b="1" dirty="0">
                <a:highlight>
                  <a:srgbClr val="FFFF00"/>
                </a:highlight>
                <a:latin typeface="Encode Sans" panose="02000000000000000000" pitchFamily="2" charset="0"/>
              </a:rPr>
              <a:t>platform architecture </a:t>
            </a:r>
            <a:r>
              <a:rPr lang="en-US" sz="1800" b="1" dirty="0">
                <a:latin typeface="Encode Sans" panose="02000000000000000000" pitchFamily="2" charset="0"/>
              </a:rPr>
              <a:t>specifying cluster components, including compute node type and count, per-node memory, interconnect fabric, storage, and </a:t>
            </a:r>
            <a:r>
              <a:rPr lang="en-US" sz="1800" b="1" dirty="0">
                <a:highlight>
                  <a:srgbClr val="FFFF00"/>
                </a:highlight>
                <a:latin typeface="Encode Sans" panose="02000000000000000000" pitchFamily="2" charset="0"/>
              </a:rPr>
              <a:t>open-source software</a:t>
            </a:r>
            <a:r>
              <a:rPr lang="en-US" sz="1800" b="1" dirty="0">
                <a:latin typeface="Encode Sans" panose="02000000000000000000" pitchFamily="2" charset="0"/>
              </a:rPr>
              <a:t>/platform;</a:t>
            </a:r>
          </a:p>
          <a:p>
            <a:r>
              <a:rPr lang="en-US" sz="1800" b="1" dirty="0">
                <a:latin typeface="Encode Sans" panose="02000000000000000000" pitchFamily="2" charset="0"/>
              </a:rPr>
              <a:t> An </a:t>
            </a:r>
            <a:r>
              <a:rPr lang="en-US" sz="1800" b="1" dirty="0">
                <a:highlight>
                  <a:srgbClr val="FFFF00"/>
                </a:highlight>
                <a:latin typeface="Encode Sans" panose="02000000000000000000" pitchFamily="2" charset="0"/>
              </a:rPr>
              <a:t>open source-based approach </a:t>
            </a:r>
            <a:r>
              <a:rPr lang="en-US" sz="1800" b="1" dirty="0">
                <a:latin typeface="Encode Sans" panose="02000000000000000000" pitchFamily="2" charset="0"/>
              </a:rPr>
              <a:t>to cluster monitoring, measurement, management, and instrumentation;</a:t>
            </a:r>
          </a:p>
          <a:p>
            <a:r>
              <a:rPr lang="en-US" sz="1800" b="1" dirty="0">
                <a:latin typeface="Encode Sans" panose="02000000000000000000" pitchFamily="2" charset="0"/>
              </a:rPr>
              <a:t>A </a:t>
            </a:r>
            <a:r>
              <a:rPr lang="en-US" sz="1800" b="1" dirty="0">
                <a:highlight>
                  <a:srgbClr val="FFFF00"/>
                </a:highlight>
                <a:latin typeface="Encode Sans" panose="02000000000000000000" pitchFamily="2" charset="0"/>
              </a:rPr>
              <a:t>sustainability plan addressing the institution’s commitment </a:t>
            </a:r>
            <a:r>
              <a:rPr lang="en-US" sz="1800" b="1" dirty="0">
                <a:latin typeface="Encode Sans" panose="02000000000000000000" pitchFamily="2" charset="0"/>
              </a:rPr>
              <a:t>to providing an ongoing level of sustained access to computational resources;</a:t>
            </a:r>
          </a:p>
          <a:p>
            <a:r>
              <a:rPr lang="en-US" sz="1800" b="1" dirty="0">
                <a:latin typeface="Encode Sans" panose="02000000000000000000" pitchFamily="2" charset="0"/>
              </a:rPr>
              <a:t>A High-Performance Network Connectivity and Specification</a:t>
            </a:r>
          </a:p>
          <a:p>
            <a:r>
              <a:rPr lang="en-US" sz="1800" b="1" dirty="0">
                <a:latin typeface="Encode Sans" panose="02000000000000000000" pitchFamily="2" charset="0"/>
              </a:rPr>
              <a:t>A description of the </a:t>
            </a:r>
            <a:r>
              <a:rPr lang="en-US" sz="1800" b="1" dirty="0">
                <a:highlight>
                  <a:srgbClr val="FFFF00"/>
                </a:highlight>
                <a:latin typeface="Encode Sans" panose="02000000000000000000" pitchFamily="2" charset="0"/>
              </a:rPr>
              <a:t>cluster as an Inter-campus </a:t>
            </a:r>
            <a:r>
              <a:rPr lang="en-US" sz="1800" b="1" dirty="0">
                <a:latin typeface="Encode Sans" panose="02000000000000000000" pitchFamily="2" charset="0"/>
              </a:rPr>
              <a:t>resource</a:t>
            </a:r>
          </a:p>
          <a:p>
            <a:endParaRPr lang="en-US" sz="2400" dirty="0">
              <a:latin typeface="Encode Sans" panose="02000000000000000000" pitchFamily="2" charset="0"/>
            </a:endParaRPr>
          </a:p>
        </p:txBody>
      </p:sp>
    </p:spTree>
    <p:extLst>
      <p:ext uri="{BB962C8B-B14F-4D97-AF65-F5344CB8AC3E}">
        <p14:creationId xmlns:p14="http://schemas.microsoft.com/office/powerpoint/2010/main" val="81920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0FCB-D4D6-424A-A03C-C5C0EFADE92A}"/>
              </a:ext>
            </a:extLst>
          </p:cNvPr>
          <p:cNvSpPr>
            <a:spLocks noGrp="1"/>
          </p:cNvSpPr>
          <p:nvPr>
            <p:ph type="title"/>
          </p:nvPr>
        </p:nvSpPr>
        <p:spPr>
          <a:xfrm>
            <a:off x="357187" y="413657"/>
            <a:ext cx="8511042" cy="591608"/>
          </a:xfrm>
        </p:spPr>
        <p:txBody>
          <a:bodyPr/>
          <a:lstStyle/>
          <a:p>
            <a:r>
              <a:rPr lang="en-US" sz="2800" b="1" dirty="0"/>
              <a:t>Why focus on Primarily Undergraduate Institutions?</a:t>
            </a:r>
          </a:p>
        </p:txBody>
      </p:sp>
      <p:sp>
        <p:nvSpPr>
          <p:cNvPr id="3" name="Text Placeholder 2">
            <a:extLst>
              <a:ext uri="{FF2B5EF4-FFF2-40B4-BE49-F238E27FC236}">
                <a16:creationId xmlns:a16="http://schemas.microsoft.com/office/drawing/2014/main" id="{BE1B7086-B4BC-4F54-AF29-AAD4E82AE890}"/>
              </a:ext>
            </a:extLst>
          </p:cNvPr>
          <p:cNvSpPr>
            <a:spLocks noGrp="1"/>
          </p:cNvSpPr>
          <p:nvPr>
            <p:ph type="body" sz="quarter" idx="10"/>
          </p:nvPr>
        </p:nvSpPr>
        <p:spPr>
          <a:xfrm>
            <a:off x="306388" y="1057728"/>
            <a:ext cx="8315098" cy="4742543"/>
          </a:xfrm>
        </p:spPr>
        <p:txBody>
          <a:bodyPr/>
          <a:lstStyle/>
          <a:p>
            <a:r>
              <a:rPr lang="en-US" sz="2400" b="1" dirty="0"/>
              <a:t>Many of the Primarily Undergraduate Institutions (PUIs) in Missouri are substantially under-resourced and located in less-populated, connectivity-challenged areas. </a:t>
            </a:r>
          </a:p>
          <a:p>
            <a:r>
              <a:rPr lang="en-US" sz="2400" b="1" dirty="0"/>
              <a:t>Missouri PUIs vary widely in their experience with advanced networking and High-Performance Computing (HPC) usage. </a:t>
            </a:r>
          </a:p>
          <a:p>
            <a:r>
              <a:rPr lang="en-US" sz="2400" b="1" dirty="0"/>
              <a:t>There is wide variability in the adoption of new research and teaching resources including student access to meaningful STEM experiences enabled by a robust Cyberinfrastructure (CI). </a:t>
            </a:r>
          </a:p>
          <a:p>
            <a:r>
              <a:rPr lang="en-US" sz="2400" b="1" i="1" dirty="0">
                <a:highlight>
                  <a:srgbClr val="FFFF00"/>
                </a:highlight>
              </a:rPr>
              <a:t>While PUIs educate about 40% of STEM graduates, in 2020 less than 5% of NSF awards in Missouri went to PUIs</a:t>
            </a:r>
            <a:r>
              <a:rPr lang="en-US" sz="2400" b="1" dirty="0">
                <a:highlight>
                  <a:srgbClr val="FFFF00"/>
                </a:highlight>
              </a:rPr>
              <a:t>.</a:t>
            </a:r>
          </a:p>
        </p:txBody>
      </p:sp>
    </p:spTree>
    <p:extLst>
      <p:ext uri="{BB962C8B-B14F-4D97-AF65-F5344CB8AC3E}">
        <p14:creationId xmlns:p14="http://schemas.microsoft.com/office/powerpoint/2010/main" val="3755413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Box 2">
            <a:extLst>
              <a:ext uri="{FF2B5EF4-FFF2-40B4-BE49-F238E27FC236}">
                <a16:creationId xmlns:a16="http://schemas.microsoft.com/office/drawing/2014/main" id="{68D596AF-BB6E-450F-988A-99F0D5856FFA}"/>
              </a:ext>
            </a:extLst>
          </p:cNvPr>
          <p:cNvSpPr txBox="1"/>
          <p:nvPr/>
        </p:nvSpPr>
        <p:spPr>
          <a:xfrm>
            <a:off x="847635" y="3225075"/>
            <a:ext cx="7559040" cy="1754326"/>
          </a:xfrm>
          <a:prstGeom prst="rect">
            <a:avLst/>
          </a:prstGeom>
          <a:noFill/>
        </p:spPr>
        <p:txBody>
          <a:bodyPr wrap="square" rtlCol="0">
            <a:spAutoFit/>
          </a:bodyPr>
          <a:lstStyle/>
          <a:p>
            <a:r>
              <a:rPr lang="en-US" dirty="0"/>
              <a:t>Chip Byers, Principal Investigator</a:t>
            </a:r>
          </a:p>
          <a:p>
            <a:r>
              <a:rPr lang="en-US" dirty="0">
                <a:hlinkClick r:id="rId2"/>
              </a:rPr>
              <a:t>chip@more.net</a:t>
            </a:r>
            <a:endParaRPr lang="en-US" dirty="0"/>
          </a:p>
          <a:p>
            <a:r>
              <a:rPr lang="en-US" dirty="0"/>
              <a:t>573.999.3641</a:t>
            </a:r>
          </a:p>
          <a:p>
            <a:endParaRPr lang="en-US" dirty="0"/>
          </a:p>
          <a:p>
            <a:r>
              <a:rPr lang="en-US" dirty="0"/>
              <a:t>Jeff Woodford, Principal Investigator</a:t>
            </a:r>
          </a:p>
          <a:p>
            <a:r>
              <a:rPr lang="en-US" dirty="0"/>
              <a:t>Woodford, Jeffrey &lt;jwoodford@missouriwestern.edu&gt;</a:t>
            </a:r>
          </a:p>
        </p:txBody>
      </p:sp>
    </p:spTree>
    <p:extLst>
      <p:ext uri="{BB962C8B-B14F-4D97-AF65-F5344CB8AC3E}">
        <p14:creationId xmlns:p14="http://schemas.microsoft.com/office/powerpoint/2010/main" val="298181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E12C9-AED0-9B1E-45D2-A30A5F01A3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694BDC-50E8-8961-FFC6-AF3F94264959}"/>
              </a:ext>
            </a:extLst>
          </p:cNvPr>
          <p:cNvSpPr>
            <a:spLocks noGrp="1"/>
          </p:cNvSpPr>
          <p:nvPr>
            <p:ph type="title"/>
          </p:nvPr>
        </p:nvSpPr>
        <p:spPr>
          <a:xfrm>
            <a:off x="357186" y="251720"/>
            <a:ext cx="7058681" cy="1131912"/>
          </a:xfrm>
        </p:spPr>
        <p:txBody>
          <a:bodyPr/>
          <a:lstStyle/>
          <a:p>
            <a:r>
              <a:rPr lang="en-US" b="1" dirty="0" err="1"/>
              <a:t>ShowMeCI</a:t>
            </a:r>
            <a:r>
              <a:rPr lang="en-US" b="1" dirty="0"/>
              <a:t> Restructure – Missouri’s </a:t>
            </a:r>
            <a:r>
              <a:rPr lang="en-US" b="1" dirty="0" err="1"/>
              <a:t>CyberInfrastructure</a:t>
            </a:r>
            <a:r>
              <a:rPr lang="en-US" b="1" dirty="0"/>
              <a:t> </a:t>
            </a:r>
            <a:endParaRPr lang="en-US" dirty="0"/>
          </a:p>
        </p:txBody>
      </p:sp>
      <p:sp>
        <p:nvSpPr>
          <p:cNvPr id="6" name="Text Placeholder 5">
            <a:extLst>
              <a:ext uri="{FF2B5EF4-FFF2-40B4-BE49-F238E27FC236}">
                <a16:creationId xmlns:a16="http://schemas.microsoft.com/office/drawing/2014/main" id="{011367F4-0205-78C6-9AAE-F2FF50D112A1}"/>
              </a:ext>
            </a:extLst>
          </p:cNvPr>
          <p:cNvSpPr>
            <a:spLocks noGrp="1"/>
          </p:cNvSpPr>
          <p:nvPr>
            <p:ph type="body" sz="quarter" idx="10"/>
          </p:nvPr>
        </p:nvSpPr>
        <p:spPr>
          <a:xfrm>
            <a:off x="357187" y="1383632"/>
            <a:ext cx="7796911" cy="5024425"/>
          </a:xfrm>
        </p:spPr>
        <p:txBody>
          <a:bodyPr/>
          <a:lstStyle/>
          <a:p>
            <a:pPr marL="0" marR="0" indent="0">
              <a:spcAft>
                <a:spcPts val="800"/>
              </a:spcAft>
              <a:buNone/>
            </a:pPr>
            <a:r>
              <a:rPr lang="en-US" sz="2000" b="1" dirty="0" err="1">
                <a:latin typeface="Encode Sans" panose="02000000000000000000" pitchFamily="2" charset="0"/>
              </a:rPr>
              <a:t>ShowMeCI</a:t>
            </a:r>
            <a:r>
              <a:rPr lang="en-US" sz="2000" b="1" dirty="0">
                <a:latin typeface="Encode Sans" panose="02000000000000000000" pitchFamily="2" charset="0"/>
              </a:rPr>
              <a:t> exists to provide a community for people engaged or interested in Cyberinfrastructure in Missouri. </a:t>
            </a:r>
          </a:p>
          <a:p>
            <a:pPr marR="0"/>
            <a:r>
              <a:rPr lang="en-US" sz="2000" b="1" i="1" dirty="0">
                <a:latin typeface="Encode Sans" panose="02000000000000000000" pitchFamily="2" charset="0"/>
              </a:rPr>
              <a:t>encourage the adoption and use of CI including shared HPC resources</a:t>
            </a:r>
          </a:p>
          <a:p>
            <a:pPr marR="0"/>
            <a:r>
              <a:rPr lang="en-US" sz="2000" b="1" i="1" dirty="0">
                <a:latin typeface="Encode Sans" panose="02000000000000000000" pitchFamily="2" charset="0"/>
              </a:rPr>
              <a:t>Increase the knowledge of CI practitioners  and increase  participation in the CI community</a:t>
            </a:r>
          </a:p>
          <a:p>
            <a:pPr marR="0"/>
            <a:r>
              <a:rPr lang="en-US" sz="2000" b="1" i="1" dirty="0">
                <a:latin typeface="Encode Sans" panose="02000000000000000000" pitchFamily="2" charset="0"/>
              </a:rPr>
              <a:t>Expose CI participants to new technologies, techniques, vendors, and products</a:t>
            </a:r>
          </a:p>
          <a:p>
            <a:pPr marR="0"/>
            <a:r>
              <a:rPr lang="en-US" sz="2000" b="1" i="1" dirty="0">
                <a:latin typeface="Encode Sans" panose="02000000000000000000" pitchFamily="2" charset="0"/>
              </a:rPr>
              <a:t>Be a resource for CI and subject matter peers, provide peer support</a:t>
            </a:r>
          </a:p>
          <a:p>
            <a:pPr marR="0"/>
            <a:r>
              <a:rPr lang="en-US" sz="2000" b="1" i="1" dirty="0">
                <a:latin typeface="Encode Sans" panose="02000000000000000000" pitchFamily="2" charset="0"/>
              </a:rPr>
              <a:t>Be a gathering place to identify collaborators and pursue funding</a:t>
            </a:r>
          </a:p>
          <a:p>
            <a:pPr marR="0"/>
            <a:r>
              <a:rPr lang="en-US" sz="2000" b="1" i="1" dirty="0">
                <a:latin typeface="Encode Sans" panose="02000000000000000000" pitchFamily="2" charset="0"/>
              </a:rPr>
              <a:t>Outreach to the broader community – K12, citizens, local students</a:t>
            </a:r>
          </a:p>
          <a:p>
            <a:pPr marR="0">
              <a:spcAft>
                <a:spcPts val="800"/>
              </a:spcAft>
            </a:pPr>
            <a:r>
              <a:rPr lang="en-US" sz="2000" b="1" i="1" dirty="0">
                <a:latin typeface="Encode Sans" panose="02000000000000000000" pitchFamily="2" charset="0"/>
              </a:rPr>
              <a:t>A stronger voice with state and federal legislative staff, HE administrators, others?</a:t>
            </a:r>
          </a:p>
          <a:p>
            <a:pPr lvl="0"/>
            <a:endParaRPr lang="en-US" sz="2400" dirty="0"/>
          </a:p>
        </p:txBody>
      </p:sp>
    </p:spTree>
    <p:extLst>
      <p:ext uri="{BB962C8B-B14F-4D97-AF65-F5344CB8AC3E}">
        <p14:creationId xmlns:p14="http://schemas.microsoft.com/office/powerpoint/2010/main" val="384008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0730D-8BA4-0BF3-7464-FF8A6AD7D6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EBC9CA-E296-1389-607D-A54762E02272}"/>
              </a:ext>
            </a:extLst>
          </p:cNvPr>
          <p:cNvSpPr>
            <a:spLocks noGrp="1"/>
          </p:cNvSpPr>
          <p:nvPr>
            <p:ph type="title"/>
          </p:nvPr>
        </p:nvSpPr>
        <p:spPr>
          <a:xfrm>
            <a:off x="357186" y="251720"/>
            <a:ext cx="7058681" cy="1131912"/>
          </a:xfrm>
        </p:spPr>
        <p:txBody>
          <a:bodyPr/>
          <a:lstStyle/>
          <a:p>
            <a:r>
              <a:rPr lang="en-US" b="1" dirty="0" err="1"/>
              <a:t>ShowMeCI</a:t>
            </a:r>
            <a:r>
              <a:rPr lang="en-US" b="1" dirty="0"/>
              <a:t> Restructure – Missouri’s </a:t>
            </a:r>
            <a:r>
              <a:rPr lang="en-US" b="1" dirty="0" err="1"/>
              <a:t>CyberInfrastructure</a:t>
            </a:r>
            <a:r>
              <a:rPr lang="en-US" b="1" dirty="0"/>
              <a:t> </a:t>
            </a:r>
            <a:endParaRPr lang="en-US" dirty="0"/>
          </a:p>
        </p:txBody>
      </p:sp>
      <p:sp>
        <p:nvSpPr>
          <p:cNvPr id="6" name="Text Placeholder 5">
            <a:extLst>
              <a:ext uri="{FF2B5EF4-FFF2-40B4-BE49-F238E27FC236}">
                <a16:creationId xmlns:a16="http://schemas.microsoft.com/office/drawing/2014/main" id="{634F3F8D-C248-51B4-78E3-4F1BBE71AA16}"/>
              </a:ext>
            </a:extLst>
          </p:cNvPr>
          <p:cNvSpPr>
            <a:spLocks noGrp="1"/>
          </p:cNvSpPr>
          <p:nvPr>
            <p:ph type="body" sz="quarter" idx="10"/>
          </p:nvPr>
        </p:nvSpPr>
        <p:spPr>
          <a:xfrm>
            <a:off x="357187" y="1383632"/>
            <a:ext cx="7796911" cy="5024425"/>
          </a:xfrm>
        </p:spPr>
        <p:txBody>
          <a:bodyPr/>
          <a:lstStyle/>
          <a:p>
            <a:pPr marL="0" marR="0" indent="0">
              <a:spcAft>
                <a:spcPts val="800"/>
              </a:spcAft>
              <a:buNone/>
            </a:pPr>
            <a:r>
              <a:rPr lang="en-US" sz="2000" b="1" dirty="0" err="1">
                <a:latin typeface="Encode Sans" panose="02000000000000000000" pitchFamily="2" charset="0"/>
              </a:rPr>
              <a:t>ShowMeCI</a:t>
            </a:r>
            <a:r>
              <a:rPr lang="en-US" sz="2000" b="1" dirty="0">
                <a:latin typeface="Encode Sans" panose="02000000000000000000" pitchFamily="2" charset="0"/>
              </a:rPr>
              <a:t> exists to provide a community for people engaged or interested in Cyberinfrastructure in Missouri. </a:t>
            </a:r>
          </a:p>
          <a:p>
            <a:pPr marL="0" indent="0">
              <a:spcAft>
                <a:spcPts val="800"/>
              </a:spcAft>
              <a:buNone/>
            </a:pPr>
            <a:r>
              <a:rPr lang="en-US" sz="2000" b="1" dirty="0">
                <a:latin typeface="Encode Sans" panose="02000000000000000000" pitchFamily="2" charset="0"/>
              </a:rPr>
              <a:t>Methods:</a:t>
            </a:r>
          </a:p>
          <a:p>
            <a:pPr lvl="0"/>
            <a:r>
              <a:rPr lang="en-US" sz="2000" b="1" i="1" dirty="0">
                <a:latin typeface="Encode Sans" panose="02000000000000000000" pitchFamily="2" charset="0"/>
              </a:rPr>
              <a:t>Maintain mailing lists – focused lists</a:t>
            </a:r>
          </a:p>
          <a:p>
            <a:pPr lvl="0"/>
            <a:r>
              <a:rPr lang="en-US" sz="2000" b="1" i="1" dirty="0">
                <a:latin typeface="Encode Sans" panose="02000000000000000000" pitchFamily="2" charset="0"/>
              </a:rPr>
              <a:t>Focused personal outreach to Missouri HE and other  communities – HPC, IT, subject matter, student groups</a:t>
            </a:r>
          </a:p>
          <a:p>
            <a:pPr lvl="0"/>
            <a:r>
              <a:rPr lang="en-US" sz="2000" b="1" i="1" dirty="0">
                <a:latin typeface="Encode Sans" panose="02000000000000000000" pitchFamily="2" charset="0"/>
              </a:rPr>
              <a:t>Increase participation – calls, training, demonstrations, </a:t>
            </a:r>
          </a:p>
          <a:p>
            <a:pPr lvl="0"/>
            <a:r>
              <a:rPr lang="en-US" sz="2000" b="1" i="1" dirty="0">
                <a:latin typeface="Encode Sans" panose="02000000000000000000" pitchFamily="2" charset="0"/>
              </a:rPr>
              <a:t>Communicate relevant resources in other groups (GPN, CARCC, PERC, </a:t>
            </a:r>
            <a:r>
              <a:rPr lang="en-US" sz="2000" b="1" i="1" dirty="0" err="1">
                <a:latin typeface="Encode Sans" panose="02000000000000000000" pitchFamily="2" charset="0"/>
              </a:rPr>
              <a:t>SCnet</a:t>
            </a:r>
            <a:r>
              <a:rPr lang="en-US" sz="2000" b="1" i="1" dirty="0">
                <a:latin typeface="Encode Sans" panose="02000000000000000000" pitchFamily="2" charset="0"/>
              </a:rPr>
              <a:t>, </a:t>
            </a:r>
            <a:r>
              <a:rPr lang="en-US" sz="2000" b="1" i="1" dirty="0" err="1">
                <a:latin typeface="Encode Sans" panose="02000000000000000000" pitchFamily="2" charset="0"/>
              </a:rPr>
              <a:t>ESNet</a:t>
            </a:r>
            <a:r>
              <a:rPr lang="en-US" sz="2000" b="1" i="1" dirty="0">
                <a:latin typeface="Encode Sans" panose="02000000000000000000" pitchFamily="2" charset="0"/>
              </a:rPr>
              <a:t>)</a:t>
            </a:r>
          </a:p>
          <a:p>
            <a:pPr lvl="0"/>
            <a:r>
              <a:rPr lang="en-US" sz="2000" b="1" i="1" dirty="0">
                <a:latin typeface="Encode Sans" panose="02000000000000000000" pitchFamily="2" charset="0"/>
              </a:rPr>
              <a:t>Bring in speakers, join/support/amplify other sessions of other organizations </a:t>
            </a:r>
          </a:p>
          <a:p>
            <a:pPr lvl="0">
              <a:spcAft>
                <a:spcPts val="800"/>
              </a:spcAft>
            </a:pPr>
            <a:r>
              <a:rPr lang="en-US" sz="2000" b="1" i="1" dirty="0">
                <a:latin typeface="Encode Sans" panose="02000000000000000000" pitchFamily="2" charset="0"/>
              </a:rPr>
              <a:t>Sponsor troubleshooting sessions, discussions based on usage, issues, etc. (e.g. software packages)</a:t>
            </a:r>
          </a:p>
          <a:p>
            <a:pPr lvl="0"/>
            <a:endParaRPr lang="en-US" sz="2400" dirty="0"/>
          </a:p>
        </p:txBody>
      </p:sp>
    </p:spTree>
    <p:extLst>
      <p:ext uri="{BB962C8B-B14F-4D97-AF65-F5344CB8AC3E}">
        <p14:creationId xmlns:p14="http://schemas.microsoft.com/office/powerpoint/2010/main" val="279944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64BF-9A3B-4C51-9889-B1BA548E46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875551-BB23-0014-9291-EE6AF465A507}"/>
              </a:ext>
            </a:extLst>
          </p:cNvPr>
          <p:cNvSpPr>
            <a:spLocks noGrp="1"/>
          </p:cNvSpPr>
          <p:nvPr>
            <p:ph type="body" sz="quarter" idx="10"/>
          </p:nvPr>
        </p:nvSpPr>
        <p:spPr/>
        <p:txBody>
          <a:bodyPr/>
          <a:lstStyle/>
          <a:p>
            <a:endParaRPr lang="en-US"/>
          </a:p>
        </p:txBody>
      </p:sp>
      <p:sp>
        <p:nvSpPr>
          <p:cNvPr id="3" name="TextBox 2">
            <a:extLst>
              <a:ext uri="{FF2B5EF4-FFF2-40B4-BE49-F238E27FC236}">
                <a16:creationId xmlns:a16="http://schemas.microsoft.com/office/drawing/2014/main" id="{E87061E7-4B19-9408-8835-9C2E33CFC22D}"/>
              </a:ext>
            </a:extLst>
          </p:cNvPr>
          <p:cNvSpPr txBox="1"/>
          <p:nvPr/>
        </p:nvSpPr>
        <p:spPr>
          <a:xfrm>
            <a:off x="847635" y="3225075"/>
            <a:ext cx="7559040" cy="1815882"/>
          </a:xfrm>
          <a:prstGeom prst="rect">
            <a:avLst/>
          </a:prstGeom>
          <a:noFill/>
        </p:spPr>
        <p:txBody>
          <a:bodyPr wrap="square" rtlCol="0">
            <a:spAutoFit/>
          </a:bodyPr>
          <a:lstStyle/>
          <a:p>
            <a:r>
              <a:rPr lang="en-US" sz="2000" b="1" dirty="0"/>
              <a:t>Interested in </a:t>
            </a:r>
            <a:r>
              <a:rPr lang="en-US" sz="2000" b="1" dirty="0" err="1"/>
              <a:t>ShowMeCI</a:t>
            </a:r>
            <a:r>
              <a:rPr lang="en-US" sz="2000" b="1" dirty="0"/>
              <a:t>? Contact:</a:t>
            </a:r>
          </a:p>
          <a:p>
            <a:endParaRPr lang="en-US" sz="2000" b="1" dirty="0"/>
          </a:p>
          <a:p>
            <a:r>
              <a:rPr lang="en-US" dirty="0"/>
              <a:t>Chip Byers, Principal Investigator</a:t>
            </a:r>
          </a:p>
          <a:p>
            <a:r>
              <a:rPr lang="en-US" dirty="0">
                <a:hlinkClick r:id="rId2"/>
              </a:rPr>
              <a:t>chip@more.net</a:t>
            </a:r>
            <a:endParaRPr lang="en-US" dirty="0"/>
          </a:p>
          <a:p>
            <a:r>
              <a:rPr lang="en-US" dirty="0"/>
              <a:t>573.999.3641</a:t>
            </a:r>
          </a:p>
          <a:p>
            <a:endParaRPr lang="en-US" dirty="0"/>
          </a:p>
        </p:txBody>
      </p:sp>
    </p:spTree>
    <p:extLst>
      <p:ext uri="{BB962C8B-B14F-4D97-AF65-F5344CB8AC3E}">
        <p14:creationId xmlns:p14="http://schemas.microsoft.com/office/powerpoint/2010/main" val="46250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14C93-9528-EFB9-CD6B-D86E65BEE0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D3862C-BDA9-583B-6338-37E44B65FBB1}"/>
              </a:ext>
            </a:extLst>
          </p:cNvPr>
          <p:cNvSpPr>
            <a:spLocks noGrp="1"/>
          </p:cNvSpPr>
          <p:nvPr>
            <p:ph type="body" sz="quarter" idx="10"/>
          </p:nvPr>
        </p:nvSpPr>
        <p:spPr>
          <a:xfrm>
            <a:off x="532870" y="2503715"/>
            <a:ext cx="8255529" cy="1153886"/>
          </a:xfrm>
        </p:spPr>
        <p:txBody>
          <a:bodyPr/>
          <a:lstStyle/>
          <a:p>
            <a:r>
              <a:rPr lang="en-US" sz="4400" b="1" dirty="0" err="1"/>
              <a:t>QCaMP</a:t>
            </a:r>
            <a:r>
              <a:rPr lang="en-US" sz="4400" b="1" dirty="0"/>
              <a:t> for Missouri</a:t>
            </a:r>
          </a:p>
        </p:txBody>
      </p:sp>
    </p:spTree>
    <p:extLst>
      <p:ext uri="{BB962C8B-B14F-4D97-AF65-F5344CB8AC3E}">
        <p14:creationId xmlns:p14="http://schemas.microsoft.com/office/powerpoint/2010/main" val="351744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E0E58-025D-8638-67FC-E901B23924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999846-7485-EB6A-ACA9-0414688A754F}"/>
              </a:ext>
            </a:extLst>
          </p:cNvPr>
          <p:cNvSpPr>
            <a:spLocks noGrp="1"/>
          </p:cNvSpPr>
          <p:nvPr>
            <p:ph type="title"/>
          </p:nvPr>
        </p:nvSpPr>
        <p:spPr>
          <a:xfrm>
            <a:off x="357186" y="251720"/>
            <a:ext cx="7058681" cy="1131911"/>
          </a:xfrm>
        </p:spPr>
        <p:txBody>
          <a:bodyPr/>
          <a:lstStyle/>
          <a:p>
            <a:r>
              <a:rPr lang="en-US" b="1" dirty="0" err="1"/>
              <a:t>QCaMP</a:t>
            </a:r>
            <a:r>
              <a:rPr lang="en-US" b="1" dirty="0"/>
              <a:t> for Missouri – Sandia National Labs</a:t>
            </a:r>
            <a:endParaRPr lang="en-US" dirty="0"/>
          </a:p>
        </p:txBody>
      </p:sp>
      <p:sp>
        <p:nvSpPr>
          <p:cNvPr id="6" name="Text Placeholder 5">
            <a:extLst>
              <a:ext uri="{FF2B5EF4-FFF2-40B4-BE49-F238E27FC236}">
                <a16:creationId xmlns:a16="http://schemas.microsoft.com/office/drawing/2014/main" id="{DBAC263D-748C-962E-4EF1-EF961D17888E}"/>
              </a:ext>
            </a:extLst>
          </p:cNvPr>
          <p:cNvSpPr>
            <a:spLocks noGrp="1"/>
          </p:cNvSpPr>
          <p:nvPr>
            <p:ph type="body" sz="quarter" idx="10"/>
          </p:nvPr>
        </p:nvSpPr>
        <p:spPr>
          <a:xfrm>
            <a:off x="357187" y="1383632"/>
            <a:ext cx="7796911" cy="5024425"/>
          </a:xfrm>
        </p:spPr>
        <p:txBody>
          <a:bodyPr/>
          <a:lstStyle/>
          <a:p>
            <a:pPr algn="l">
              <a:buNone/>
            </a:pPr>
            <a:r>
              <a:rPr lang="en-US" sz="2200" b="1" i="0" dirty="0">
                <a:solidFill>
                  <a:srgbClr val="043865"/>
                </a:solidFill>
                <a:effectLst/>
                <a:latin typeface="Aptos" panose="020B0004020202020204" pitchFamily="34" charset="0"/>
              </a:rPr>
              <a:t>From the Sandia National Labs: </a:t>
            </a:r>
          </a:p>
          <a:p>
            <a:pPr algn="l">
              <a:buNone/>
            </a:pPr>
            <a:r>
              <a:rPr lang="en-US" sz="2200" b="1" i="0" dirty="0">
                <a:solidFill>
                  <a:srgbClr val="043865"/>
                </a:solidFill>
                <a:effectLst/>
                <a:latin typeface="Aptos" panose="020B0004020202020204" pitchFamily="34" charset="0"/>
              </a:rPr>
              <a:t>“What is </a:t>
            </a:r>
            <a:r>
              <a:rPr lang="en-US" sz="2200" b="1" i="0" dirty="0" err="1">
                <a:solidFill>
                  <a:srgbClr val="043865"/>
                </a:solidFill>
                <a:effectLst/>
                <a:latin typeface="Aptos" panose="020B0004020202020204" pitchFamily="34" charset="0"/>
              </a:rPr>
              <a:t>QCaMP</a:t>
            </a:r>
            <a:r>
              <a:rPr lang="en-US" sz="2200" b="1" i="0" dirty="0">
                <a:solidFill>
                  <a:srgbClr val="043865"/>
                </a:solidFill>
                <a:effectLst/>
                <a:latin typeface="Aptos" panose="020B0004020202020204" pitchFamily="34" charset="0"/>
              </a:rPr>
              <a:t>?</a:t>
            </a:r>
          </a:p>
          <a:p>
            <a:r>
              <a:rPr lang="en-US" sz="2200" b="1" i="0" dirty="0">
                <a:solidFill>
                  <a:srgbClr val="0F0F0F"/>
                </a:solidFill>
                <a:effectLst/>
                <a:latin typeface="Aptos" panose="020B0004020202020204" pitchFamily="34" charset="0"/>
              </a:rPr>
              <a:t>The strangeness of quantum physics is being harnessed to revolutionize computing as we know it.  At </a:t>
            </a:r>
            <a:r>
              <a:rPr lang="en-US" sz="2200" b="1" i="0" dirty="0" err="1">
                <a:solidFill>
                  <a:srgbClr val="0F0F0F"/>
                </a:solidFill>
                <a:effectLst/>
                <a:latin typeface="Aptos" panose="020B0004020202020204" pitchFamily="34" charset="0"/>
              </a:rPr>
              <a:t>QCaMP</a:t>
            </a:r>
            <a:r>
              <a:rPr lang="en-US" sz="2200" b="1" i="0" dirty="0">
                <a:solidFill>
                  <a:srgbClr val="0F0F0F"/>
                </a:solidFill>
                <a:effectLst/>
                <a:latin typeface="Aptos" panose="020B0004020202020204" pitchFamily="34" charset="0"/>
              </a:rPr>
              <a:t>, you will get a primer on the fundamentals of computing, learn hands-on the oftentimes perplexing phenomena of quantum physics, and apply those phenomena to solve computing problems in new ways. </a:t>
            </a:r>
          </a:p>
          <a:p>
            <a:pPr algn="l"/>
            <a:r>
              <a:rPr lang="en-US" sz="2200" b="1" i="0" dirty="0">
                <a:solidFill>
                  <a:srgbClr val="0F0F0F"/>
                </a:solidFill>
                <a:effectLst/>
                <a:latin typeface="Aptos" panose="020B0004020202020204" pitchFamily="34" charset="0"/>
              </a:rPr>
              <a:t>Participants will gain experience creating circuits on a real-world quantum computer and gain access to resources to bring quantum concepts into the classroom.  The only prerequisites for this camp are basic algebra and an interest in learning more! ”</a:t>
            </a:r>
          </a:p>
          <a:p>
            <a:pPr lvl="0"/>
            <a:r>
              <a:rPr lang="en-US" sz="2400" dirty="0"/>
              <a:t>https://www.sandia.gov/quantum/qcamp/</a:t>
            </a:r>
          </a:p>
        </p:txBody>
      </p:sp>
    </p:spTree>
    <p:extLst>
      <p:ext uri="{BB962C8B-B14F-4D97-AF65-F5344CB8AC3E}">
        <p14:creationId xmlns:p14="http://schemas.microsoft.com/office/powerpoint/2010/main" val="365489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0039E-835F-1E0B-9A10-D07B582D48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7F1698-1672-240F-4C1D-9845BDDC3F7F}"/>
              </a:ext>
            </a:extLst>
          </p:cNvPr>
          <p:cNvSpPr>
            <a:spLocks noGrp="1"/>
          </p:cNvSpPr>
          <p:nvPr>
            <p:ph type="title"/>
          </p:nvPr>
        </p:nvSpPr>
        <p:spPr>
          <a:xfrm>
            <a:off x="357186" y="251720"/>
            <a:ext cx="7058681" cy="1131911"/>
          </a:xfrm>
        </p:spPr>
        <p:txBody>
          <a:bodyPr/>
          <a:lstStyle/>
          <a:p>
            <a:r>
              <a:rPr lang="en-US" b="1" dirty="0" err="1"/>
              <a:t>QCaMP</a:t>
            </a:r>
            <a:r>
              <a:rPr lang="en-US" b="1" dirty="0"/>
              <a:t> for Missouri – Sandia National Labs</a:t>
            </a:r>
            <a:endParaRPr lang="en-US" dirty="0"/>
          </a:p>
        </p:txBody>
      </p:sp>
      <p:sp>
        <p:nvSpPr>
          <p:cNvPr id="6" name="Text Placeholder 5">
            <a:extLst>
              <a:ext uri="{FF2B5EF4-FFF2-40B4-BE49-F238E27FC236}">
                <a16:creationId xmlns:a16="http://schemas.microsoft.com/office/drawing/2014/main" id="{A1F7720B-848D-9391-6289-1EF3B6C7A50C}"/>
              </a:ext>
            </a:extLst>
          </p:cNvPr>
          <p:cNvSpPr>
            <a:spLocks noGrp="1"/>
          </p:cNvSpPr>
          <p:nvPr>
            <p:ph type="body" sz="quarter" idx="10"/>
          </p:nvPr>
        </p:nvSpPr>
        <p:spPr>
          <a:xfrm>
            <a:off x="357187" y="1383632"/>
            <a:ext cx="7796911" cy="5024425"/>
          </a:xfrm>
        </p:spPr>
        <p:txBody>
          <a:bodyPr/>
          <a:lstStyle/>
          <a:p>
            <a:pPr algn="l">
              <a:buNone/>
            </a:pPr>
            <a:r>
              <a:rPr lang="en-US" sz="2200" b="1" i="0" dirty="0">
                <a:solidFill>
                  <a:srgbClr val="043865"/>
                </a:solidFill>
                <a:effectLst/>
                <a:latin typeface="Aptos" panose="020B0004020202020204" pitchFamily="34" charset="0"/>
              </a:rPr>
              <a:t>Bringing the Sandia </a:t>
            </a:r>
            <a:r>
              <a:rPr lang="en-US" sz="2200" b="1" i="0" dirty="0" err="1">
                <a:solidFill>
                  <a:srgbClr val="043865"/>
                </a:solidFill>
                <a:effectLst/>
                <a:latin typeface="Aptos" panose="020B0004020202020204" pitchFamily="34" charset="0"/>
              </a:rPr>
              <a:t>QCaMP</a:t>
            </a:r>
            <a:r>
              <a:rPr lang="en-US" sz="2200" b="1" i="0" dirty="0">
                <a:solidFill>
                  <a:srgbClr val="043865"/>
                </a:solidFill>
                <a:effectLst/>
                <a:latin typeface="Aptos" panose="020B0004020202020204" pitchFamily="34" charset="0"/>
              </a:rPr>
              <a:t> model </a:t>
            </a:r>
            <a:r>
              <a:rPr lang="en-US" sz="2200" b="1" dirty="0">
                <a:solidFill>
                  <a:srgbClr val="043865"/>
                </a:solidFill>
                <a:latin typeface="Aptos" panose="020B0004020202020204" pitchFamily="34" charset="0"/>
              </a:rPr>
              <a:t>to </a:t>
            </a:r>
            <a:r>
              <a:rPr lang="en-US" sz="2200" b="1" i="0" dirty="0">
                <a:solidFill>
                  <a:srgbClr val="043865"/>
                </a:solidFill>
                <a:effectLst/>
                <a:latin typeface="Aptos" panose="020B0004020202020204" pitchFamily="34" charset="0"/>
              </a:rPr>
              <a:t>Missouri</a:t>
            </a:r>
          </a:p>
          <a:p>
            <a:r>
              <a:rPr lang="en-US" sz="2200" b="1" i="0" dirty="0">
                <a:solidFill>
                  <a:srgbClr val="043865"/>
                </a:solidFill>
                <a:effectLst/>
                <a:latin typeface="Aptos" panose="020B0004020202020204" pitchFamily="34" charset="0"/>
              </a:rPr>
              <a:t>Focus is on K12 teachers and students</a:t>
            </a:r>
          </a:p>
          <a:p>
            <a:r>
              <a:rPr lang="en-US" sz="2200" b="1" dirty="0">
                <a:solidFill>
                  <a:srgbClr val="043865"/>
                </a:solidFill>
                <a:latin typeface="Aptos" panose="020B0004020202020204" pitchFamily="34" charset="0"/>
              </a:rPr>
              <a:t>We are sending two instructors to Sandia Labs’ </a:t>
            </a:r>
            <a:r>
              <a:rPr lang="en-US" sz="2200" b="1" i="0" dirty="0">
                <a:solidFill>
                  <a:srgbClr val="212529"/>
                </a:solidFill>
                <a:effectLst/>
                <a:latin typeface="Aptos" panose="020B0004020202020204" pitchFamily="34" charset="0"/>
              </a:rPr>
              <a:t>Educator Summer Camp: June 16-20, 2025 to bring back their experiences and </a:t>
            </a:r>
            <a:r>
              <a:rPr lang="en-US" sz="2200" b="1" i="0" dirty="0" err="1">
                <a:solidFill>
                  <a:srgbClr val="043865"/>
                </a:solidFill>
                <a:effectLst/>
                <a:latin typeface="Aptos" panose="020B0004020202020204" pitchFamily="34" charset="0"/>
              </a:rPr>
              <a:t>QCaMP</a:t>
            </a:r>
            <a:r>
              <a:rPr lang="en-US" sz="2200" b="1" dirty="0">
                <a:solidFill>
                  <a:srgbClr val="212529"/>
                </a:solidFill>
                <a:latin typeface="Aptos" panose="020B0004020202020204" pitchFamily="34" charset="0"/>
              </a:rPr>
              <a:t> </a:t>
            </a:r>
            <a:r>
              <a:rPr lang="en-US" sz="2200" b="1" i="0" dirty="0">
                <a:solidFill>
                  <a:srgbClr val="212529"/>
                </a:solidFill>
                <a:effectLst/>
                <a:latin typeface="Aptos" panose="020B0004020202020204" pitchFamily="34" charset="0"/>
              </a:rPr>
              <a:t>resources to launch the Missouri </a:t>
            </a:r>
            <a:r>
              <a:rPr lang="en-US" sz="2200" b="1" i="0" dirty="0" err="1">
                <a:solidFill>
                  <a:srgbClr val="043865"/>
                </a:solidFill>
                <a:effectLst/>
                <a:latin typeface="Aptos" panose="020B0004020202020204" pitchFamily="34" charset="0"/>
              </a:rPr>
              <a:t>QCaMP</a:t>
            </a:r>
            <a:r>
              <a:rPr lang="en-US" sz="2200" b="1" i="0" dirty="0">
                <a:solidFill>
                  <a:srgbClr val="212529"/>
                </a:solidFill>
                <a:effectLst/>
                <a:latin typeface="Aptos" panose="020B0004020202020204" pitchFamily="34" charset="0"/>
              </a:rPr>
              <a:t> experience for Missouri students</a:t>
            </a:r>
            <a:endParaRPr lang="en-US" sz="2200" b="1" i="0" dirty="0">
              <a:solidFill>
                <a:srgbClr val="043865"/>
              </a:solidFill>
              <a:effectLst/>
              <a:latin typeface="Aptos" panose="020B0004020202020204" pitchFamily="34" charset="0"/>
            </a:endParaRPr>
          </a:p>
          <a:p>
            <a:r>
              <a:rPr lang="en-US" sz="2200" b="1" dirty="0">
                <a:solidFill>
                  <a:srgbClr val="043865"/>
                </a:solidFill>
                <a:latin typeface="Aptos" panose="020B0004020202020204" pitchFamily="34" charset="0"/>
              </a:rPr>
              <a:t>Use DOE/Sandia Labs established curriculum, exercises, and challenging visits by quantum scientists</a:t>
            </a:r>
            <a:endParaRPr lang="en-US" sz="2200" b="1" i="0" dirty="0">
              <a:solidFill>
                <a:srgbClr val="043865"/>
              </a:solidFill>
              <a:effectLst/>
              <a:latin typeface="Aptos" panose="020B0004020202020204" pitchFamily="34" charset="0"/>
            </a:endParaRPr>
          </a:p>
          <a:p>
            <a:r>
              <a:rPr lang="en-US" sz="2200" b="1" i="0" dirty="0" err="1">
                <a:solidFill>
                  <a:srgbClr val="043865"/>
                </a:solidFill>
                <a:effectLst/>
                <a:latin typeface="Aptos" panose="020B0004020202020204" pitchFamily="34" charset="0"/>
              </a:rPr>
              <a:t>QCaMP</a:t>
            </a:r>
            <a:r>
              <a:rPr lang="en-US" sz="2200" b="1" dirty="0">
                <a:solidFill>
                  <a:srgbClr val="043865"/>
                </a:solidFill>
                <a:latin typeface="Aptos" panose="020B0004020202020204" pitchFamily="34" charset="0"/>
              </a:rPr>
              <a:t> starts with hands-on student experience as opposed to grounding undergraduates in theoretical </a:t>
            </a:r>
            <a:r>
              <a:rPr lang="en-US" sz="2200" b="1" dirty="0" err="1">
                <a:solidFill>
                  <a:srgbClr val="043865"/>
                </a:solidFill>
                <a:latin typeface="Aptos" panose="020B0004020202020204" pitchFamily="34" charset="0"/>
              </a:rPr>
              <a:t>maths</a:t>
            </a:r>
            <a:r>
              <a:rPr lang="en-US" sz="2200" b="1" dirty="0">
                <a:solidFill>
                  <a:srgbClr val="043865"/>
                </a:solidFill>
                <a:latin typeface="Aptos" panose="020B0004020202020204" pitchFamily="34" charset="0"/>
              </a:rPr>
              <a:t>, physics, and computer science before they can move to hands on experience</a:t>
            </a:r>
          </a:p>
          <a:p>
            <a:r>
              <a:rPr lang="en-US" sz="2200" b="1" i="0" dirty="0" err="1">
                <a:solidFill>
                  <a:srgbClr val="043865"/>
                </a:solidFill>
                <a:effectLst/>
                <a:latin typeface="Aptos" panose="020B0004020202020204" pitchFamily="34" charset="0"/>
              </a:rPr>
              <a:t>QCaMP</a:t>
            </a:r>
            <a:r>
              <a:rPr lang="en-US" sz="2200" b="1" dirty="0">
                <a:solidFill>
                  <a:srgbClr val="043865"/>
                </a:solidFill>
                <a:latin typeface="Aptos" panose="020B0004020202020204" pitchFamily="34" charset="0"/>
              </a:rPr>
              <a:t> students only need basic algebra knowledge</a:t>
            </a:r>
          </a:p>
          <a:p>
            <a:pPr algn="l">
              <a:buNone/>
            </a:pPr>
            <a:endParaRPr lang="en-US" sz="2400" dirty="0"/>
          </a:p>
        </p:txBody>
      </p:sp>
    </p:spTree>
    <p:extLst>
      <p:ext uri="{BB962C8B-B14F-4D97-AF65-F5344CB8AC3E}">
        <p14:creationId xmlns:p14="http://schemas.microsoft.com/office/powerpoint/2010/main" val="310606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4320E-EB10-A941-FB30-C072C0A920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9D5975-6420-666C-384E-8665A1A5A547}"/>
              </a:ext>
            </a:extLst>
          </p:cNvPr>
          <p:cNvSpPr>
            <a:spLocks noGrp="1"/>
          </p:cNvSpPr>
          <p:nvPr>
            <p:ph type="body" sz="quarter" idx="10"/>
          </p:nvPr>
        </p:nvSpPr>
        <p:spPr/>
        <p:txBody>
          <a:bodyPr/>
          <a:lstStyle/>
          <a:p>
            <a:endParaRPr lang="en-US"/>
          </a:p>
        </p:txBody>
      </p:sp>
      <p:sp>
        <p:nvSpPr>
          <p:cNvPr id="3" name="TextBox 2">
            <a:extLst>
              <a:ext uri="{FF2B5EF4-FFF2-40B4-BE49-F238E27FC236}">
                <a16:creationId xmlns:a16="http://schemas.microsoft.com/office/drawing/2014/main" id="{AA500B8A-0F89-871D-14E0-62533B760888}"/>
              </a:ext>
            </a:extLst>
          </p:cNvPr>
          <p:cNvSpPr txBox="1"/>
          <p:nvPr/>
        </p:nvSpPr>
        <p:spPr>
          <a:xfrm>
            <a:off x="847635" y="3225075"/>
            <a:ext cx="7559040" cy="1815882"/>
          </a:xfrm>
          <a:prstGeom prst="rect">
            <a:avLst/>
          </a:prstGeom>
          <a:noFill/>
        </p:spPr>
        <p:txBody>
          <a:bodyPr wrap="square" rtlCol="0">
            <a:spAutoFit/>
          </a:bodyPr>
          <a:lstStyle/>
          <a:p>
            <a:r>
              <a:rPr lang="en-US" sz="2000" b="1" dirty="0"/>
              <a:t>Stay tuned! Questions? Contact:</a:t>
            </a:r>
          </a:p>
          <a:p>
            <a:endParaRPr lang="en-US" sz="2000" b="1" dirty="0"/>
          </a:p>
          <a:p>
            <a:r>
              <a:rPr lang="en-US" dirty="0"/>
              <a:t>Chip Byers, Principal Investigator</a:t>
            </a:r>
          </a:p>
          <a:p>
            <a:r>
              <a:rPr lang="en-US" dirty="0">
                <a:hlinkClick r:id="rId2"/>
              </a:rPr>
              <a:t>chip@more.net</a:t>
            </a:r>
            <a:endParaRPr lang="en-US" dirty="0"/>
          </a:p>
          <a:p>
            <a:r>
              <a:rPr lang="en-US" dirty="0"/>
              <a:t>573.999.3641</a:t>
            </a:r>
          </a:p>
          <a:p>
            <a:endParaRPr lang="en-US" dirty="0"/>
          </a:p>
        </p:txBody>
      </p:sp>
    </p:spTree>
    <p:extLst>
      <p:ext uri="{BB962C8B-B14F-4D97-AF65-F5344CB8AC3E}">
        <p14:creationId xmlns:p14="http://schemas.microsoft.com/office/powerpoint/2010/main" val="129142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2870" y="2503715"/>
            <a:ext cx="8255529" cy="1153886"/>
          </a:xfrm>
        </p:spPr>
        <p:txBody>
          <a:bodyPr/>
          <a:lstStyle/>
          <a:p>
            <a:r>
              <a:rPr lang="en-US" b="1" dirty="0"/>
              <a:t>Introduction to NSF Campus Cyberinfrastructure </a:t>
            </a:r>
          </a:p>
        </p:txBody>
      </p:sp>
      <p:sp>
        <p:nvSpPr>
          <p:cNvPr id="3" name="Text Placeholder 2"/>
          <p:cNvSpPr>
            <a:spLocks noGrp="1"/>
          </p:cNvSpPr>
          <p:nvPr>
            <p:ph type="body" sz="quarter" idx="11"/>
          </p:nvPr>
        </p:nvSpPr>
        <p:spPr>
          <a:xfrm>
            <a:off x="533400" y="3944938"/>
            <a:ext cx="6248400" cy="1243919"/>
          </a:xfrm>
        </p:spPr>
        <p:txBody>
          <a:bodyPr/>
          <a:lstStyle/>
          <a:p>
            <a:r>
              <a:rPr lang="en-US" b="1" dirty="0">
                <a:solidFill>
                  <a:schemeClr val="tx1"/>
                </a:solidFill>
              </a:rPr>
              <a:t>NSF 21-528 Area 5 Planning Grant</a:t>
            </a:r>
          </a:p>
          <a:p>
            <a:r>
              <a:rPr lang="en-US" b="1" dirty="0">
                <a:solidFill>
                  <a:schemeClr val="tx1"/>
                </a:solidFill>
              </a:rPr>
              <a:t>NSF 23-526 Area 5 Regional Computing</a:t>
            </a:r>
          </a:p>
          <a:p>
            <a:endParaRPr lang="en-US" b="1" dirty="0">
              <a:solidFill>
                <a:schemeClr val="tx1"/>
              </a:solidFill>
            </a:endParaRPr>
          </a:p>
        </p:txBody>
      </p:sp>
    </p:spTree>
    <p:extLst>
      <p:ext uri="{BB962C8B-B14F-4D97-AF65-F5344CB8AC3E}">
        <p14:creationId xmlns:p14="http://schemas.microsoft.com/office/powerpoint/2010/main" val="254090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Template" id="{76187828-1F5E-46E0-B74D-03BBD559E214}" vid="{14669F34-B6A9-4E10-BE1F-286959F14CC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Template" id="{76187828-1F5E-46E0-B74D-03BBD559E214}" vid="{75D81CC5-01AC-4E1E-BB3D-BA003E030298}"/>
    </a:ext>
  </a:extLst>
</a:theme>
</file>

<file path=docProps/app.xml><?xml version="1.0" encoding="utf-8"?>
<Properties xmlns="http://schemas.openxmlformats.org/officeDocument/2006/extended-properties" xmlns:vt="http://schemas.openxmlformats.org/officeDocument/2006/docPropsVTypes">
  <Template>Light Template</Template>
  <TotalTime>10658</TotalTime>
  <Words>1420</Words>
  <Application>Microsoft Office PowerPoint</Application>
  <PresentationFormat>On-screen Show (4:3)</PresentationFormat>
  <Paragraphs>108</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vt:lpstr>
      <vt:lpstr>Arial</vt:lpstr>
      <vt:lpstr>Encode Sans</vt:lpstr>
      <vt:lpstr>Encode Sans Condensed</vt:lpstr>
      <vt:lpstr>Open Sans</vt:lpstr>
      <vt:lpstr>Raleway</vt:lpstr>
      <vt:lpstr>Office Theme</vt:lpstr>
      <vt:lpstr>Custom Design</vt:lpstr>
      <vt:lpstr>PowerPoint Presentation</vt:lpstr>
      <vt:lpstr>ShowMeCI Restructure – Missouri’s CyberInfrastructure </vt:lpstr>
      <vt:lpstr>ShowMeCI Restructure – Missouri’s CyberInfrastructure </vt:lpstr>
      <vt:lpstr>PowerPoint Presentation</vt:lpstr>
      <vt:lpstr>PowerPoint Presentation</vt:lpstr>
      <vt:lpstr>QCaMP for Missouri – Sandia National Labs</vt:lpstr>
      <vt:lpstr>QCaMP for Missouri – Sandia National Labs</vt:lpstr>
      <vt:lpstr>PowerPoint Presentation</vt:lpstr>
      <vt:lpstr>PowerPoint Presentation</vt:lpstr>
      <vt:lpstr>NSF Campus Cyberinfrastructure</vt:lpstr>
      <vt:lpstr>NSF Campus Cyberinfrastructure</vt:lpstr>
      <vt:lpstr>NSF Campus Cyberinfrastructure</vt:lpstr>
      <vt:lpstr>NSF Campus Cyberinfrastructure</vt:lpstr>
      <vt:lpstr>NSF Campus Cyberinfrastructure</vt:lpstr>
      <vt:lpstr>Planning Project Goals</vt:lpstr>
      <vt:lpstr>NSF Campus Cyberinfrastructure</vt:lpstr>
      <vt:lpstr>NSF Campus Cyberinfrastructure</vt:lpstr>
      <vt:lpstr>Why focus on Primarily Undergraduate Institutions?</vt:lpstr>
      <vt:lpstr>PowerPoint Presentation</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Byers, Chip &lt;chip@more.net&gt;</dc:creator>
  <cp:lastModifiedBy>Showinsky, Rebecca</cp:lastModifiedBy>
  <cp:revision>92</cp:revision>
  <cp:lastPrinted>2022-08-01T04:34:25Z</cp:lastPrinted>
  <dcterms:created xsi:type="dcterms:W3CDTF">2021-03-09T08:32:18Z</dcterms:created>
  <dcterms:modified xsi:type="dcterms:W3CDTF">2025-04-11T15:54:19Z</dcterms:modified>
</cp:coreProperties>
</file>